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77" r:id="rId2"/>
    <p:sldId id="378" r:id="rId3"/>
    <p:sldId id="379" r:id="rId4"/>
    <p:sldId id="321" r:id="rId5"/>
    <p:sldId id="375" r:id="rId6"/>
    <p:sldId id="309" r:id="rId7"/>
    <p:sldId id="314" r:id="rId8"/>
    <p:sldId id="310" r:id="rId9"/>
    <p:sldId id="312" r:id="rId10"/>
    <p:sldId id="313" r:id="rId11"/>
    <p:sldId id="316" r:id="rId12"/>
    <p:sldId id="376" r:id="rId13"/>
    <p:sldId id="318" r:id="rId14"/>
    <p:sldId id="319" r:id="rId15"/>
    <p:sldId id="317" r:id="rId16"/>
    <p:sldId id="311" r:id="rId17"/>
    <p:sldId id="320" r:id="rId18"/>
    <p:sldId id="352" r:id="rId19"/>
    <p:sldId id="258" r:id="rId20"/>
    <p:sldId id="356" r:id="rId21"/>
    <p:sldId id="353" r:id="rId22"/>
    <p:sldId id="354" r:id="rId23"/>
    <p:sldId id="373" r:id="rId24"/>
    <p:sldId id="357" r:id="rId25"/>
    <p:sldId id="374"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44" r:id="rId39"/>
    <p:sldId id="345" r:id="rId40"/>
    <p:sldId id="346" r:id="rId41"/>
    <p:sldId id="347" r:id="rId42"/>
    <p:sldId id="348" r:id="rId43"/>
    <p:sldId id="349" r:id="rId44"/>
    <p:sldId id="350" r:id="rId45"/>
    <p:sldId id="351" r:id="rId46"/>
    <p:sldId id="341" r:id="rId47"/>
    <p:sldId id="342" r:id="rId48"/>
    <p:sldId id="336" r:id="rId49"/>
    <p:sldId id="329" r:id="rId50"/>
    <p:sldId id="331" r:id="rId51"/>
    <p:sldId id="332" r:id="rId52"/>
    <p:sldId id="326" r:id="rId53"/>
    <p:sldId id="333" r:id="rId54"/>
    <p:sldId id="334" r:id="rId55"/>
    <p:sldId id="335" r:id="rId56"/>
    <p:sldId id="261" r:id="rId57"/>
    <p:sldId id="323" r:id="rId58"/>
    <p:sldId id="324" r:id="rId59"/>
    <p:sldId id="325" r:id="rId60"/>
    <p:sldId id="327" r:id="rId61"/>
    <p:sldId id="328" r:id="rId62"/>
    <p:sldId id="272" r:id="rId63"/>
    <p:sldId id="273" r:id="rId64"/>
    <p:sldId id="274" r:id="rId65"/>
    <p:sldId id="275" r:id="rId66"/>
    <p:sldId id="337" r:id="rId67"/>
    <p:sldId id="276" r:id="rId68"/>
    <p:sldId id="277" r:id="rId69"/>
    <p:sldId id="279" r:id="rId70"/>
    <p:sldId id="280" r:id="rId71"/>
    <p:sldId id="281" r:id="rId7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BE8C0-521B-4CB3-AE2B-6B44726EF466}" type="datetimeFigureOut">
              <a:rPr kumimoji="1" lang="ja-JP" altLang="en-US" smtClean="0"/>
              <a:pPr/>
              <a:t>2015/2/27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62FDD-3D12-4656-918E-5895F8F35508}" type="slidenum">
              <a:rPr kumimoji="1" lang="ja-JP" altLang="en-US" smtClean="0"/>
              <a:pPr/>
              <a:t>&lt;#&gt;</a:t>
            </a:fld>
            <a:endParaRPr kumimoji="1" lang="ja-JP" altLang="en-US"/>
          </a:p>
        </p:txBody>
      </p:sp>
    </p:spTree>
    <p:extLst>
      <p:ext uri="{BB962C8B-B14F-4D97-AF65-F5344CB8AC3E}">
        <p14:creationId xmlns="" xmlns:p14="http://schemas.microsoft.com/office/powerpoint/2010/main" val="38049952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p14="http://schemas.microsoft.com/office/powerpoint/2010/main" xmlns=""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1659EA5-A783-49DF-92D7-77A1C476636E}" type="slidenum">
              <a:rPr kumimoji="1" lang="ja-JP" altLang="en-US" smtClean="0"/>
              <a:pPr/>
              <a:t>18</a:t>
            </a:fld>
            <a:endParaRPr kumimoji="1" lang="ja-JP" altLang="en-US"/>
          </a:p>
        </p:txBody>
      </p:sp>
    </p:spTree>
    <p:extLst>
      <p:ext uri="{BB962C8B-B14F-4D97-AF65-F5344CB8AC3E}">
        <p14:creationId xmlns="" xmlns:p14="http://schemas.microsoft.com/office/powerpoint/2010/main" val="953187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1659EA5-A783-49DF-92D7-77A1C476636E}" type="slidenum">
              <a:rPr kumimoji="1" lang="ja-JP" altLang="en-US" smtClean="0"/>
              <a:pPr/>
              <a:t>22</a:t>
            </a:fld>
            <a:endParaRPr kumimoji="1" lang="ja-JP" altLang="en-US"/>
          </a:p>
        </p:txBody>
      </p:sp>
    </p:spTree>
    <p:extLst>
      <p:ext uri="{BB962C8B-B14F-4D97-AF65-F5344CB8AC3E}">
        <p14:creationId xmlns="" xmlns:p14="http://schemas.microsoft.com/office/powerpoint/2010/main" val="3592962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93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93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5A0178-A88F-45B4-A214-C013E03E2816}" type="slidenum">
              <a:rPr lang="ja-JP" altLang="en-US" smtClean="0">
                <a:latin typeface="Arial" pitchFamily="34" charset="0"/>
              </a:rPr>
              <a:pPr/>
              <a:t>26</a:t>
            </a:fld>
            <a:endParaRPr lang="ja-JP" altLang="en-US" smtClean="0">
              <a:latin typeface="Arial" pitchFamily="34" charset="0"/>
            </a:endParaRPr>
          </a:p>
        </p:txBody>
      </p:sp>
    </p:spTree>
    <p:extLst>
      <p:ext uri="{BB962C8B-B14F-4D97-AF65-F5344CB8AC3E}">
        <p14:creationId xmlns="" xmlns:p14="http://schemas.microsoft.com/office/powerpoint/2010/main" val="2148985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0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04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7035EA-5DA0-434F-962D-2485FD5BEF5F}" type="slidenum">
              <a:rPr lang="ja-JP" altLang="en-US" smtClean="0">
                <a:latin typeface="Arial" pitchFamily="34" charset="0"/>
              </a:rPr>
              <a:pPr/>
              <a:t>27</a:t>
            </a:fld>
            <a:endParaRPr lang="ja-JP" altLang="en-US" smtClean="0">
              <a:latin typeface="Arial" pitchFamily="34" charset="0"/>
            </a:endParaRPr>
          </a:p>
        </p:txBody>
      </p:sp>
    </p:spTree>
    <p:extLst>
      <p:ext uri="{BB962C8B-B14F-4D97-AF65-F5344CB8AC3E}">
        <p14:creationId xmlns="" xmlns:p14="http://schemas.microsoft.com/office/powerpoint/2010/main" val="270104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14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14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62376-5E4F-470A-80D7-E9EB72B85B8E}" type="slidenum">
              <a:rPr lang="ja-JP" altLang="en-US" smtClean="0">
                <a:latin typeface="Arial" pitchFamily="34" charset="0"/>
              </a:rPr>
              <a:pPr/>
              <a:t>28</a:t>
            </a:fld>
            <a:endParaRPr lang="ja-JP" altLang="en-US" smtClean="0">
              <a:latin typeface="Arial" pitchFamily="34" charset="0"/>
            </a:endParaRPr>
          </a:p>
        </p:txBody>
      </p:sp>
    </p:spTree>
    <p:extLst>
      <p:ext uri="{BB962C8B-B14F-4D97-AF65-F5344CB8AC3E}">
        <p14:creationId xmlns="" xmlns:p14="http://schemas.microsoft.com/office/powerpoint/2010/main" val="438481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24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24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9AF5A2-EEAD-48E7-AA62-F772DD924A3E}" type="slidenum">
              <a:rPr lang="ja-JP" altLang="en-US" smtClean="0">
                <a:latin typeface="Arial" pitchFamily="34" charset="0"/>
              </a:rPr>
              <a:pPr/>
              <a:t>29</a:t>
            </a:fld>
            <a:endParaRPr lang="ja-JP" altLang="en-US" smtClean="0">
              <a:latin typeface="Arial" pitchFamily="34" charset="0"/>
            </a:endParaRPr>
          </a:p>
        </p:txBody>
      </p:sp>
    </p:spTree>
    <p:extLst>
      <p:ext uri="{BB962C8B-B14F-4D97-AF65-F5344CB8AC3E}">
        <p14:creationId xmlns="" xmlns:p14="http://schemas.microsoft.com/office/powerpoint/2010/main" val="114188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34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34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0EBC3F-1685-4C32-985A-8EDC6F2DF6F1}" type="slidenum">
              <a:rPr lang="ja-JP" altLang="en-US" smtClean="0">
                <a:latin typeface="Arial" pitchFamily="34" charset="0"/>
              </a:rPr>
              <a:pPr/>
              <a:t>30</a:t>
            </a:fld>
            <a:endParaRPr lang="ja-JP" altLang="en-US" smtClean="0">
              <a:latin typeface="Arial" pitchFamily="34" charset="0"/>
            </a:endParaRPr>
          </a:p>
        </p:txBody>
      </p:sp>
    </p:spTree>
    <p:extLst>
      <p:ext uri="{BB962C8B-B14F-4D97-AF65-F5344CB8AC3E}">
        <p14:creationId xmlns="" xmlns:p14="http://schemas.microsoft.com/office/powerpoint/2010/main" val="783606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44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45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347206-3FB1-4E1A-8B62-14D77E8B34B3}" type="slidenum">
              <a:rPr lang="ja-JP" altLang="en-US" smtClean="0">
                <a:latin typeface="Arial" pitchFamily="34" charset="0"/>
              </a:rPr>
              <a:pPr/>
              <a:t>31</a:t>
            </a:fld>
            <a:endParaRPr lang="ja-JP" altLang="en-US" smtClean="0">
              <a:latin typeface="Arial" pitchFamily="34" charset="0"/>
            </a:endParaRPr>
          </a:p>
        </p:txBody>
      </p:sp>
    </p:spTree>
    <p:extLst>
      <p:ext uri="{BB962C8B-B14F-4D97-AF65-F5344CB8AC3E}">
        <p14:creationId xmlns="" xmlns:p14="http://schemas.microsoft.com/office/powerpoint/2010/main" val="3726825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55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A3122E-BD16-4B04-A682-0CFBD914BEF9}" type="slidenum">
              <a:rPr lang="ja-JP" altLang="en-US" smtClean="0">
                <a:latin typeface="Arial" pitchFamily="34" charset="0"/>
              </a:rPr>
              <a:pPr/>
              <a:t>32</a:t>
            </a:fld>
            <a:endParaRPr lang="ja-JP" altLang="en-US" smtClean="0">
              <a:latin typeface="Arial" pitchFamily="34" charset="0"/>
            </a:endParaRPr>
          </a:p>
        </p:txBody>
      </p:sp>
    </p:spTree>
    <p:extLst>
      <p:ext uri="{BB962C8B-B14F-4D97-AF65-F5344CB8AC3E}">
        <p14:creationId xmlns="" xmlns:p14="http://schemas.microsoft.com/office/powerpoint/2010/main" val="949712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65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65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69CC41-9752-4A88-9AC8-C480E10BF9D6}" type="slidenum">
              <a:rPr lang="ja-JP" altLang="en-US" smtClean="0">
                <a:latin typeface="Arial" pitchFamily="34" charset="0"/>
              </a:rPr>
              <a:pPr/>
              <a:t>33</a:t>
            </a:fld>
            <a:endParaRPr lang="ja-JP" altLang="en-US" smtClean="0">
              <a:latin typeface="Arial" pitchFamily="34" charset="0"/>
            </a:endParaRPr>
          </a:p>
        </p:txBody>
      </p:sp>
    </p:spTree>
    <p:extLst>
      <p:ext uri="{BB962C8B-B14F-4D97-AF65-F5344CB8AC3E}">
        <p14:creationId xmlns="" xmlns:p14="http://schemas.microsoft.com/office/powerpoint/2010/main" val="2813381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75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75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71026F-0C5B-43A7-A76C-C567CD7E6C85}" type="slidenum">
              <a:rPr lang="ja-JP" altLang="en-US" smtClean="0">
                <a:latin typeface="Arial" pitchFamily="34" charset="0"/>
              </a:rPr>
              <a:pPr/>
              <a:t>34</a:t>
            </a:fld>
            <a:endParaRPr lang="ja-JP" altLang="en-US" smtClean="0">
              <a:latin typeface="Arial" pitchFamily="34" charset="0"/>
            </a:endParaRPr>
          </a:p>
        </p:txBody>
      </p:sp>
    </p:spTree>
    <p:extLst>
      <p:ext uri="{BB962C8B-B14F-4D97-AF65-F5344CB8AC3E}">
        <p14:creationId xmlns="" xmlns:p14="http://schemas.microsoft.com/office/powerpoint/2010/main" val="2213860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85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85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7A1D5F-036F-49A6-919C-A1D9D7DD3F17}" type="slidenum">
              <a:rPr lang="ja-JP" altLang="en-US" smtClean="0">
                <a:latin typeface="Arial" pitchFamily="34" charset="0"/>
              </a:rPr>
              <a:pPr/>
              <a:t>35</a:t>
            </a:fld>
            <a:endParaRPr lang="ja-JP" altLang="en-US" smtClean="0">
              <a:latin typeface="Arial" pitchFamily="34" charset="0"/>
            </a:endParaRPr>
          </a:p>
        </p:txBody>
      </p:sp>
    </p:spTree>
    <p:extLst>
      <p:ext uri="{BB962C8B-B14F-4D97-AF65-F5344CB8AC3E}">
        <p14:creationId xmlns="" xmlns:p14="http://schemas.microsoft.com/office/powerpoint/2010/main" val="2018001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96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96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312F2-EA2A-44B1-B323-B8B03279C327}" type="slidenum">
              <a:rPr lang="ja-JP" altLang="en-US" smtClean="0">
                <a:latin typeface="Arial" pitchFamily="34" charset="0"/>
              </a:rPr>
              <a:pPr/>
              <a:t>36</a:t>
            </a:fld>
            <a:endParaRPr lang="ja-JP" altLang="en-US" smtClean="0">
              <a:latin typeface="Arial" pitchFamily="34" charset="0"/>
            </a:endParaRPr>
          </a:p>
        </p:txBody>
      </p:sp>
    </p:spTree>
    <p:extLst>
      <p:ext uri="{BB962C8B-B14F-4D97-AF65-F5344CB8AC3E}">
        <p14:creationId xmlns="" xmlns:p14="http://schemas.microsoft.com/office/powerpoint/2010/main" val="3792472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06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406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FFFF7-14F6-4B1D-8C73-490937952DE0}" type="slidenum">
              <a:rPr lang="ja-JP" altLang="en-US" smtClean="0">
                <a:latin typeface="Arial" pitchFamily="34" charset="0"/>
              </a:rPr>
              <a:pPr/>
              <a:t>37</a:t>
            </a:fld>
            <a:endParaRPr lang="ja-JP" altLang="en-US" smtClean="0">
              <a:latin typeface="Arial" pitchFamily="34" charset="0"/>
            </a:endParaRPr>
          </a:p>
        </p:txBody>
      </p:sp>
    </p:spTree>
    <p:extLst>
      <p:ext uri="{BB962C8B-B14F-4D97-AF65-F5344CB8AC3E}">
        <p14:creationId xmlns="" xmlns:p14="http://schemas.microsoft.com/office/powerpoint/2010/main" val="4226606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1659EA5-A783-49DF-92D7-77A1C476636E}" type="slidenum">
              <a:rPr kumimoji="1" lang="ja-JP" altLang="en-US" smtClean="0"/>
              <a:pPr/>
              <a:t>5</a:t>
            </a:fld>
            <a:endParaRPr kumimoji="1" lang="ja-JP" altLang="en-US"/>
          </a:p>
        </p:txBody>
      </p:sp>
    </p:spTree>
    <p:extLst>
      <p:ext uri="{BB962C8B-B14F-4D97-AF65-F5344CB8AC3E}">
        <p14:creationId xmlns="" xmlns:p14="http://schemas.microsoft.com/office/powerpoint/2010/main" val="1353096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61</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62</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70</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71</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F62FDD-3D12-4656-918E-5895F8F35508}"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085D89-86BF-466F-9D6F-49F71D5D110E}" type="datetimeFigureOut">
              <a:rPr kumimoji="1" lang="ja-JP" altLang="en-US" smtClean="0"/>
              <a:pPr/>
              <a:t>2015/2/27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052B600-747E-4811-B052-54D3283DD44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85D89-86BF-466F-9D6F-49F71D5D110E}" type="datetimeFigureOut">
              <a:rPr kumimoji="1" lang="ja-JP" altLang="en-US" smtClean="0"/>
              <a:pPr/>
              <a:t>2015/2/27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2B600-747E-4811-B052-54D3283DD44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bX_FEqkBptqmtM&amp;tbnid=uPxBLNdBNPsbaM:&amp;ved=0CAUQjRw&amp;url=http://eco.ninpou.jp/008standard.html&amp;ei=hH0GU8OABoeulAX8oYCwBw&amp;bvm=bv.61725948,d.dGI&amp;psig=AFQjCNEcBW9yPw6r3Cpv3ZHvgyOxE45RVQ&amp;ust=139302052503693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nsN9l8cgHeY4kM&amp;tbnid=27sxgx2UqJleNM:&amp;ved=0CAUQjRw&amp;url=http://homepage3.nifty.com/gocyan/details1027.html&amp;ei=OH4GU6WpDsbskgWvqIHQAQ&amp;bvm=bv.61725948,d.dGI&amp;psig=AFQjCNEcBW9yPw6r3Cpv3ZHvgyOxE45RVQ&amp;ust=139302052503693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jp/url?sa=i&amp;rct=j&amp;q=&amp;esrc=s&amp;source=images&amp;cd=&amp;cad=rja&amp;docid=nsN9l8cgHeY4kM&amp;tbnid=27sxgx2UqJleNM:&amp;ved=0CAUQjRw&amp;url=http://nagata-kozo.com/?p=3255&amp;ei=U34GU-3oBMegkwWMoYHYCA&amp;bvm=bv.61725948,d.dGI&amp;psig=AFQjCNEcBW9yPw6r3Cpv3ZHvgyOxE45RVQ&amp;ust=1393020525036936"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8XHTkNSsmE5vAM&amp;tbnid=14cW6ufXwT3mhM:&amp;ved=0CAUQjRw&amp;url=http://mainichi.jp/area/news/20130929ddn041040012000c.html&amp;ei=s34GU4NDjaiRBYLhgXA&amp;bvm=bv.61725948,d.dGI&amp;psig=AFQjCNEcBW9yPw6r3Cpv3ZHvgyOxE45RVQ&amp;ust=139302052503693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0TSSvttvj3YWkM&amp;tbnid=uT2qaDkAynfhIM:&amp;ved=0CAUQjRw&amp;url=http://www.thinktheearth.net/jp/thinkdaily/news/food/kamioka-mine.html&amp;ei=6n4GU9_sDcf9lAWb0ICQCw&amp;bvm=bv.61725948,d.dGI&amp;psig=AFQjCNEcBW9yPw6r3Cpv3ZHvgyOxE45RVQ&amp;ust=139302052503693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JYqCgyHlpMQjKM&amp;tbnid=pHTVps5GtUUL0M:&amp;ved=0CAUQjRw&amp;url=http://aozora.or.jp/nishiyodogawakougai/5.html&amp;ei=Y38GU6SsMYzMkgWP34HYAQ&amp;bvm=bv.61725948,d.dGI&amp;psig=AFQjCNEcBW9yPw6r3Cpv3ZHvgyOxE45RVQ&amp;ust=139302052503693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amazon.co.jp/gp/product/images/414091193X/ref=dp_image_0?ie=UTF8&amp;n=465392&amp;s=book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gulQJoIe2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tanakanews.com/"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park.wao.ne.jp/wp-content/uploads/2013/09/&#20154;&#24037;&#20809;&#21512;&#25104;.jp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JuNvH9bT6XR3WM&amp;tbnid=w4zUN7u1-x1WEM:&amp;ved=0CAUQjRw&amp;url=http://www.hello-school.net/harochiri025.html&amp;ei=An0GU9aVGYfKkgXr9IGgCg&amp;bvm=bv.61725948,d.dGI&amp;psig=AFQjCNEcBW9yPw6r3Cpv3ZHvgyOxE45RVQ&amp;ust=139302052503693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a:t>
            </a:r>
            <a:r>
              <a:rPr lang="ja-JP" altLang="en-US" dirty="0" smtClean="0"/>
              <a:t>環境情報</a:t>
            </a:r>
            <a:r>
              <a:rPr kumimoji="1" lang="ja-JP" altLang="en-US" dirty="0" smtClean="0"/>
              <a:t>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eco.ninpou.jp/images/008a.jpg">
            <a:hlinkClick r:id="rId3"/>
          </p:cNvPr>
          <p:cNvPicPr>
            <a:picLocks noChangeAspect="1" noChangeArrowheads="1"/>
          </p:cNvPicPr>
          <p:nvPr/>
        </p:nvPicPr>
        <p:blipFill>
          <a:blip r:embed="rId4" cstate="print"/>
          <a:srcRect/>
          <a:stretch>
            <a:fillRect/>
          </a:stretch>
        </p:blipFill>
        <p:spPr bwMode="auto">
          <a:xfrm>
            <a:off x="323528" y="692696"/>
            <a:ext cx="8585880" cy="591974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encrypted-tbn1.gstatic.com/images?q=tbn:ANd9GcQDW4nY12GKPMJY1lpSLVnjqQCLwaXEWa-W66ykyGxQ5rqDTbMs">
            <a:hlinkClick r:id="rId3"/>
          </p:cNvPr>
          <p:cNvPicPr>
            <a:picLocks noChangeAspect="1" noChangeArrowheads="1"/>
          </p:cNvPicPr>
          <p:nvPr/>
        </p:nvPicPr>
        <p:blipFill>
          <a:blip r:embed="rId4" cstate="print"/>
          <a:srcRect/>
          <a:stretch>
            <a:fillRect/>
          </a:stretch>
        </p:blipFill>
        <p:spPr bwMode="auto">
          <a:xfrm>
            <a:off x="-1" y="404664"/>
            <a:ext cx="4991359" cy="3240360"/>
          </a:xfrm>
          <a:prstGeom prst="rect">
            <a:avLst/>
          </a:prstGeom>
          <a:noFill/>
        </p:spPr>
      </p:pic>
      <p:pic>
        <p:nvPicPr>
          <p:cNvPr id="74756" name="Picture 4" descr="http://nagata-kozo.com/wp-content/uploads/2011/08/110818_1015011-e1313632927373-300x225.jpg">
            <a:hlinkClick r:id="rId5"/>
          </p:cNvPr>
          <p:cNvPicPr>
            <a:picLocks noChangeAspect="1" noChangeArrowheads="1"/>
          </p:cNvPicPr>
          <p:nvPr/>
        </p:nvPicPr>
        <p:blipFill>
          <a:blip r:embed="rId6" cstate="print"/>
          <a:srcRect/>
          <a:stretch>
            <a:fillRect/>
          </a:stretch>
        </p:blipFill>
        <p:spPr bwMode="auto">
          <a:xfrm>
            <a:off x="4355976" y="3519010"/>
            <a:ext cx="4392488" cy="32943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lang="en-US" altLang="ja-JP" dirty="0" smtClean="0"/>
              <a:t>『</a:t>
            </a:r>
            <a:r>
              <a:rPr lang="ja-JP" altLang="en-US" dirty="0" smtClean="0"/>
              <a:t>検事総長</a:t>
            </a:r>
            <a:r>
              <a:rPr lang="en-US" altLang="ja-JP" dirty="0" smtClean="0"/>
              <a:t>』</a:t>
            </a:r>
            <a:r>
              <a:rPr lang="ja-JP" altLang="en-US" dirty="0" smtClean="0"/>
              <a:t>渡邉文幸　中公新書</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熊本の水俣病が公式に確認されたのは</a:t>
            </a:r>
            <a:r>
              <a:rPr kumimoji="1" lang="en-US" altLang="ja-JP" dirty="0" smtClean="0"/>
              <a:t>56</a:t>
            </a:r>
            <a:r>
              <a:rPr kumimoji="1" lang="ja-JP" altLang="en-US" dirty="0" smtClean="0"/>
              <a:t>年「検察の怠慢」患者がチッソ社員に振るった暴力事件につき、水俣病の拡大に手をこまねいてきた行政と検察の怠慢を激しく非難し、東京高裁は、</a:t>
            </a:r>
            <a:r>
              <a:rPr kumimoji="1" lang="en-US" altLang="ja-JP" dirty="0" smtClean="0"/>
              <a:t>77</a:t>
            </a:r>
            <a:r>
              <a:rPr kumimoji="1" lang="ja-JP" altLang="en-US" dirty="0" smtClean="0"/>
              <a:t>年、検察の控訴権濫用を理由に控訴棄却判決</a:t>
            </a:r>
            <a:endParaRPr kumimoji="1" lang="en-US" altLang="ja-JP" dirty="0" smtClean="0"/>
          </a:p>
          <a:p>
            <a:r>
              <a:rPr lang="ja-JP" altLang="en-US" dirty="0" smtClean="0"/>
              <a:t>遅すぎた訴追　</a:t>
            </a:r>
            <a:r>
              <a:rPr lang="en-US" altLang="ja-JP" dirty="0" smtClean="0"/>
              <a:t>76</a:t>
            </a:r>
            <a:r>
              <a:rPr lang="ja-JP" altLang="en-US" dirty="0" smtClean="0"/>
              <a:t>年</a:t>
            </a:r>
            <a:endParaRPr lang="en-US" altLang="ja-JP" dirty="0" smtClean="0"/>
          </a:p>
          <a:p>
            <a:r>
              <a:rPr kumimoji="1" lang="en-US" altLang="ja-JP" dirty="0" smtClean="0"/>
              <a:t>88</a:t>
            </a:r>
            <a:r>
              <a:rPr kumimoji="1" lang="ja-JP" altLang="en-US" dirty="0" smtClean="0"/>
              <a:t>年最高裁時効は完成していないとの判断でチッソ幹部の有罪確定</a:t>
            </a:r>
            <a:endParaRPr kumimoji="1" lang="en-US" altLang="ja-JP" dirty="0" smtClean="0"/>
          </a:p>
          <a:p>
            <a:r>
              <a:rPr lang="ja-JP" altLang="en-US" dirty="0" smtClean="0"/>
              <a:t>刑事責任の追及があまりにも遅すぎた</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img.mainichi.jp/mainichi.jp/area/images/20130929dd0phj000023000p_size8.jpg">
            <a:hlinkClick r:id="rId3"/>
          </p:cNvPr>
          <p:cNvPicPr>
            <a:picLocks noChangeAspect="1" noChangeArrowheads="1"/>
          </p:cNvPicPr>
          <p:nvPr/>
        </p:nvPicPr>
        <p:blipFill>
          <a:blip r:embed="rId4" cstate="print"/>
          <a:srcRect/>
          <a:stretch>
            <a:fillRect/>
          </a:stretch>
        </p:blipFill>
        <p:spPr bwMode="auto">
          <a:xfrm>
            <a:off x="2301034" y="35196"/>
            <a:ext cx="4863254" cy="67061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神岡　ノーベル賞</a:t>
            </a:r>
            <a:endParaRPr kumimoji="1" lang="ja-JP" altLang="en-US" dirty="0"/>
          </a:p>
        </p:txBody>
      </p:sp>
      <p:pic>
        <p:nvPicPr>
          <p:cNvPr id="77826" name="Picture 2" descr="http://www.thinktheearth.net/jp/thinkdaily/news/10844756_57b0acd263.jpg">
            <a:hlinkClick r:id="rId3"/>
          </p:cNvPr>
          <p:cNvPicPr>
            <a:picLocks noChangeAspect="1" noChangeArrowheads="1"/>
          </p:cNvPicPr>
          <p:nvPr/>
        </p:nvPicPr>
        <p:blipFill>
          <a:blip r:embed="rId4" cstate="print"/>
          <a:srcRect/>
          <a:stretch>
            <a:fillRect/>
          </a:stretch>
        </p:blipFill>
        <p:spPr bwMode="auto">
          <a:xfrm>
            <a:off x="1091679" y="1844824"/>
            <a:ext cx="6504657" cy="487849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四大公害裁判のインパクト"/>
          <p:cNvPicPr>
            <a:picLocks noChangeAspect="1" noChangeArrowheads="1"/>
          </p:cNvPicPr>
          <p:nvPr/>
        </p:nvPicPr>
        <p:blipFill>
          <a:blip r:embed="rId3" cstate="print"/>
          <a:srcRect/>
          <a:stretch>
            <a:fillRect/>
          </a:stretch>
        </p:blipFill>
        <p:spPr bwMode="auto">
          <a:xfrm>
            <a:off x="1071612" y="188640"/>
            <a:ext cx="6524724" cy="65417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経済発展と公害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中国、インドで発生している環境問題は、高度経済成長下での日本でも発生していた</a:t>
            </a:r>
            <a:endParaRPr kumimoji="1" lang="en-US" altLang="ja-JP" dirty="0" smtClean="0"/>
          </a:p>
          <a:p>
            <a:r>
              <a:rPr lang="ja-JP" altLang="en-US" dirty="0" smtClean="0"/>
              <a:t>環境基準を地球規模で順守しなければ持続可能な発展は維持できない</a:t>
            </a:r>
            <a:endParaRPr lang="en-US" altLang="ja-JP" dirty="0" smtClean="0"/>
          </a:p>
          <a:p>
            <a:r>
              <a:rPr kumimoji="1" lang="ja-JP" altLang="en-US" dirty="0" smtClean="0"/>
              <a:t>これから発展する地域で、既に発展した地域と同じ基準を順守すべきかが論議されている</a:t>
            </a:r>
            <a:endParaRPr kumimoji="1" lang="en-US" altLang="ja-JP" dirty="0" smtClean="0"/>
          </a:p>
          <a:p>
            <a:r>
              <a:rPr lang="ja-JP" altLang="en-US" dirty="0" smtClean="0"/>
              <a:t>中国と日本の関係も同様</a:t>
            </a:r>
            <a:endParaRPr lang="en-US" altLang="ja-JP" dirty="0" smtClean="0"/>
          </a:p>
          <a:p>
            <a:r>
              <a:rPr kumimoji="1" lang="ja-JP" altLang="en-US" dirty="0" smtClean="0"/>
              <a:t>環境技術の国際的援助</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公害病認定数</a:t>
            </a:r>
            <a:endParaRPr kumimoji="1" lang="ja-JP" altLang="en-US" dirty="0"/>
          </a:p>
        </p:txBody>
      </p:sp>
      <p:pic>
        <p:nvPicPr>
          <p:cNvPr id="78850" name="Picture 2" descr="http://aozora.or.jp/nishiyodogawakougai/img/5/5-1.jpg">
            <a:hlinkClick r:id="rId3"/>
          </p:cNvPr>
          <p:cNvPicPr>
            <a:picLocks noChangeAspect="1" noChangeArrowheads="1"/>
          </p:cNvPicPr>
          <p:nvPr/>
        </p:nvPicPr>
        <p:blipFill>
          <a:blip r:embed="rId4" cstate="print"/>
          <a:srcRect/>
          <a:stretch>
            <a:fillRect/>
          </a:stretch>
        </p:blipFill>
        <p:spPr bwMode="auto">
          <a:xfrm>
            <a:off x="47777" y="1484784"/>
            <a:ext cx="9060727" cy="507657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公共事業と</a:t>
            </a:r>
            <a:r>
              <a:rPr kumimoji="1" lang="ja-JP" altLang="en-US" dirty="0" smtClean="0"/>
              <a:t>漁業権</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kumimoji="1" lang="ja-JP" altLang="en-US" dirty="0" smtClean="0"/>
              <a:t>公害（海の汚染）が後手に回ったことから、工場立地、特に公有水面埋め立て等の公共事業に際し、漁業従事者の了解が必須となる</a:t>
            </a:r>
            <a:endParaRPr kumimoji="1" lang="en-US" altLang="ja-JP" dirty="0" smtClean="0"/>
          </a:p>
          <a:p>
            <a:r>
              <a:rPr lang="ja-JP" altLang="en-US" dirty="0" smtClean="0"/>
              <a:t>漁業権の法的性格を超えて、迷惑料的な扱いになり、政治問題としての処理から、高額な補償が必要となっていった</a:t>
            </a:r>
            <a:endParaRPr lang="en-US" altLang="ja-JP" dirty="0" smtClean="0"/>
          </a:p>
          <a:p>
            <a:r>
              <a:rPr lang="ja-JP" altLang="en-US" dirty="0" smtClean="0"/>
              <a:t>それでも、内陸部の用地確保が政治的に困難な時代、公有水面埋め立ては相対的に用地確保に容易な手段であった</a:t>
            </a:r>
            <a:endParaRPr lang="en-US" altLang="ja-JP" dirty="0" smtClean="0"/>
          </a:p>
          <a:p>
            <a:r>
              <a:rPr kumimoji="1" lang="ja-JP" altLang="en-US" dirty="0" smtClean="0"/>
              <a:t>その代表例が関西空港用地埋め立てである。</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「自動車と鉄道」論</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10000"/>
          </a:bodyPr>
          <a:lstStyle/>
          <a:p>
            <a:r>
              <a:rPr kumimoji="1" lang="ja-JP" altLang="en-US" dirty="0" smtClean="0"/>
              <a:t>ドア・ツ・ドアの自動車は、鉄道より便利な乗り物であり、利用者から支持されてシェアをのばした</a:t>
            </a:r>
            <a:endParaRPr kumimoji="1" lang="en-US" altLang="ja-JP" dirty="0" smtClean="0"/>
          </a:p>
          <a:p>
            <a:r>
              <a:rPr lang="ja-JP" altLang="en-US" dirty="0" smtClean="0"/>
              <a:t>赤字問題から端を発し、財政支援により鉄道維持を主張する論拠として、鉄道は自動車に比べ環境にやさしい乗り物であることが</a:t>
            </a:r>
            <a:r>
              <a:rPr lang="ja-JP" altLang="en-US" dirty="0"/>
              <a:t>説明</a:t>
            </a:r>
            <a:r>
              <a:rPr lang="ja-JP" altLang="en-US" dirty="0" smtClean="0"/>
              <a:t>された</a:t>
            </a:r>
            <a:endParaRPr lang="en-US" altLang="ja-JP" dirty="0" smtClean="0"/>
          </a:p>
          <a:p>
            <a:r>
              <a:rPr lang="ja-JP" altLang="en-US" dirty="0" smtClean="0"/>
              <a:t>国土交通省設立前の運輸省、建設省に分かれていた時代にあっては、自動車からの財源獲得問題もあり、政治問題化することもあった</a:t>
            </a:r>
            <a:endParaRPr lang="en-US" altLang="ja-JP" dirty="0" smtClean="0"/>
          </a:p>
          <a:p>
            <a:r>
              <a:rPr lang="ja-JP" altLang="en-US" dirty="0" smtClean="0"/>
              <a:t>モータリゼーションが落ち着き高齢化社会を迎えた今日、地方部においては鉄道が真に環境にやさしいか問い直されはじめている</a:t>
            </a:r>
            <a:endParaRPr lang="en-US" altLang="ja-JP"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4744"/>
            <a:ext cx="7772400" cy="4032448"/>
          </a:xfrm>
          <a:ln>
            <a:solidFill>
              <a:schemeClr val="tx1">
                <a:lumMod val="95000"/>
                <a:lumOff val="5000"/>
              </a:schemeClr>
            </a:solidFill>
          </a:ln>
        </p:spPr>
        <p:txBody>
          <a:bodyPr>
            <a:normAutofit/>
          </a:bodyPr>
          <a:lstStyle/>
          <a:p>
            <a:r>
              <a:rPr kumimoji="1" lang="ja-JP" altLang="en-US" dirty="0" smtClean="0"/>
              <a:t>都市環境情報論　第七回</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ＰＭ２．５</a:t>
            </a:r>
            <a:r>
              <a:rPr lang="ja-JP" altLang="en-US" dirty="0" smtClean="0"/>
              <a:t>と環境問題</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kumimoji="1" lang="ja-JP" altLang="en-US" dirty="0" smtClean="0"/>
              <a:t>電気自動車、自動運転</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ja-JP" altLang="en-US" dirty="0" smtClean="0"/>
              <a:t>鉄道と自動車の環境負荷は、乗車効率如何</a:t>
            </a:r>
            <a:endParaRPr kumimoji="1" lang="en-US" altLang="ja-JP" dirty="0" smtClean="0"/>
          </a:p>
          <a:p>
            <a:r>
              <a:rPr lang="ja-JP" altLang="en-US" dirty="0" smtClean="0"/>
              <a:t>輸送能力を最大限活かせば、鉄道が効率が良いが、乗車効率が悪ければ、自動車が優位になる</a:t>
            </a:r>
            <a:endParaRPr lang="en-US" altLang="ja-JP" dirty="0" smtClean="0"/>
          </a:p>
          <a:p>
            <a:r>
              <a:rPr kumimoji="1" lang="ja-JP" altLang="en-US" dirty="0" smtClean="0"/>
              <a:t>利用者の選好は、貨物部門では完全に自動車そして海運になっているところから、鉄道貨物は全廃論も出たくらいである</a:t>
            </a:r>
            <a:endParaRPr kumimoji="1" lang="en-US" altLang="ja-JP" dirty="0" smtClean="0"/>
          </a:p>
          <a:p>
            <a:r>
              <a:rPr kumimoji="1" lang="ja-JP" altLang="en-US" dirty="0" smtClean="0"/>
              <a:t>電気自動車、自動運転車等、今後の技術開発は自動車の優位性を促進する方向にある</a:t>
            </a:r>
            <a:endParaRPr kumimoji="1" lang="en-US" altLang="ja-JP" dirty="0" smtClean="0"/>
          </a:p>
          <a:p>
            <a:endParaRPr kumimoji="1" lang="ja-JP"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産業⇒生活廃棄物</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河川汚染は産業廃棄物ではなく生活廃棄物へとシフト</a:t>
            </a:r>
            <a:endParaRPr kumimoji="1" lang="en-US" altLang="ja-JP" dirty="0" smtClean="0"/>
          </a:p>
          <a:p>
            <a:r>
              <a:rPr lang="ja-JP" altLang="en-US" dirty="0" smtClean="0"/>
              <a:t>同時に農薬汚染も問題視されるようになった</a:t>
            </a:r>
            <a:endParaRPr lang="en-US" altLang="ja-JP" dirty="0" smtClean="0"/>
          </a:p>
          <a:p>
            <a:r>
              <a:rPr kumimoji="1" lang="ja-JP" altLang="en-US" dirty="0" smtClean="0"/>
              <a:t>つまりそれまで</a:t>
            </a:r>
            <a:r>
              <a:rPr lang="ja-JP" altLang="en-US" dirty="0" smtClean="0"/>
              <a:t>社会</a:t>
            </a:r>
            <a:r>
              <a:rPr kumimoji="1" lang="ja-JP" altLang="en-US" dirty="0" smtClean="0"/>
              <a:t>的弱者とみなされてきた集団が、原因者として扱われはじめ、行政側の対応が難しくなってきた</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ln w="38100">
            <a:solidFill>
              <a:schemeClr val="tx1"/>
            </a:solidFill>
          </a:ln>
        </p:spPr>
        <p:txBody>
          <a:bodyPr/>
          <a:lstStyle/>
          <a:p>
            <a:r>
              <a:rPr lang="ja-JP" altLang="en-US" dirty="0" smtClean="0"/>
              <a:t>東京ごみ</a:t>
            </a:r>
            <a:r>
              <a:rPr kumimoji="1" lang="ja-JP" altLang="en-US" dirty="0" smtClean="0"/>
              <a:t>戦争（杉並ｖｓ江東）</a:t>
            </a:r>
            <a:endParaRPr kumimoji="1" lang="ja-JP" altLang="en-US" dirty="0"/>
          </a:p>
        </p:txBody>
      </p:sp>
      <p:sp>
        <p:nvSpPr>
          <p:cNvPr id="3" name="コンテンツ プレースホルダ 2"/>
          <p:cNvSpPr>
            <a:spLocks noGrp="1"/>
          </p:cNvSpPr>
          <p:nvPr>
            <p:ph idx="1"/>
          </p:nvPr>
        </p:nvSpPr>
        <p:spPr>
          <a:xfrm>
            <a:off x="457200" y="1268760"/>
            <a:ext cx="8229600" cy="5861248"/>
          </a:xfrm>
        </p:spPr>
        <p:txBody>
          <a:bodyPr>
            <a:normAutofit fontScale="92500" lnSpcReduction="20000"/>
          </a:bodyPr>
          <a:lstStyle/>
          <a:p>
            <a:r>
              <a:rPr lang="ja-JP" altLang="ja-JP" dirty="0" smtClean="0"/>
              <a:t>1956年：都、「焼却工場建設10ヵ年計画」発表</a:t>
            </a:r>
          </a:p>
          <a:p>
            <a:r>
              <a:rPr lang="ja-JP" altLang="ja-JP" dirty="0" smtClean="0"/>
              <a:t>1966年：都、高井戸地区を清掃工場予定地に選定</a:t>
            </a:r>
          </a:p>
          <a:p>
            <a:r>
              <a:rPr lang="ja-JP" altLang="ja-JP" dirty="0" smtClean="0"/>
              <a:t>1967年：美濃部、都知事に就任。事業計画の取消を求め地域住民が提訴</a:t>
            </a:r>
          </a:p>
          <a:p>
            <a:r>
              <a:rPr lang="ja-JP" altLang="ja-JP" dirty="0" smtClean="0"/>
              <a:t>1971年：江東区「ゴミ持込反対」決議</a:t>
            </a:r>
          </a:p>
          <a:p>
            <a:r>
              <a:rPr lang="ja-JP" altLang="ja-JP" dirty="0" smtClean="0"/>
              <a:t>1972年12月22日：江東区、杉並区のごみ搬入阻止</a:t>
            </a:r>
          </a:p>
          <a:p>
            <a:r>
              <a:rPr lang="ja-JP" altLang="ja-JP" dirty="0" smtClean="0"/>
              <a:t>1973年5月22日：江東区ごみ搬入阻止（２回目）。都、高井戸地区を再選定</a:t>
            </a:r>
          </a:p>
          <a:p>
            <a:r>
              <a:rPr lang="ja-JP" altLang="ja-JP" dirty="0" smtClean="0"/>
              <a:t>1974年：東京地裁で和解勧告・成立</a:t>
            </a:r>
          </a:p>
          <a:p>
            <a:r>
              <a:rPr lang="ja-JP" altLang="ja-JP" dirty="0" smtClean="0"/>
              <a:t>1978年：杉並清掃工場建設開始</a:t>
            </a:r>
          </a:p>
          <a:p>
            <a:r>
              <a:rPr lang="ja-JP" altLang="ja-JP" dirty="0" smtClean="0"/>
              <a:t>1982年：杉並清掃工場稼働</a:t>
            </a:r>
          </a:p>
          <a:p>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ln>
            <a:solidFill>
              <a:schemeClr val="tx1">
                <a:lumMod val="95000"/>
                <a:lumOff val="5000"/>
              </a:schemeClr>
            </a:solidFill>
          </a:ln>
        </p:spPr>
        <p:txBody>
          <a:bodyPr>
            <a:normAutofit fontScale="90000"/>
          </a:bodyPr>
          <a:lstStyle/>
          <a:p>
            <a:r>
              <a:rPr kumimoji="1" lang="ja-JP" altLang="en-US" dirty="0" smtClean="0"/>
              <a:t>立地促進立法</a:t>
            </a:r>
            <a:endParaRPr kumimoji="1" lang="ja-JP" altLang="en-US" dirty="0"/>
          </a:p>
        </p:txBody>
      </p:sp>
      <p:sp>
        <p:nvSpPr>
          <p:cNvPr id="3" name="コンテンツ プレースホルダ 2"/>
          <p:cNvSpPr>
            <a:spLocks noGrp="1"/>
          </p:cNvSpPr>
          <p:nvPr>
            <p:ph idx="1"/>
          </p:nvPr>
        </p:nvSpPr>
        <p:spPr>
          <a:xfrm>
            <a:off x="251520" y="952128"/>
            <a:ext cx="8892480" cy="5861248"/>
          </a:xfrm>
        </p:spPr>
        <p:txBody>
          <a:bodyPr>
            <a:normAutofit fontScale="92500" lnSpcReduction="20000"/>
          </a:bodyPr>
          <a:lstStyle/>
          <a:p>
            <a:r>
              <a:rPr lang="ja-JP" altLang="ja-JP" dirty="0" smtClean="0"/>
              <a:t>発電所全般 - 電源三法（発電用施設周辺地域整備法等）</a:t>
            </a:r>
          </a:p>
          <a:p>
            <a:r>
              <a:rPr lang="ja-JP" altLang="ja-JP" dirty="0" smtClean="0"/>
              <a:t>核施設 - 原子力発電施設等立地地域の振興に関する特別措置法</a:t>
            </a:r>
          </a:p>
          <a:p>
            <a:r>
              <a:rPr lang="ja-JP" altLang="ja-JP" dirty="0" smtClean="0"/>
              <a:t>防衛施設 - 防衛施設周辺の生活環境の整備等に関する法律</a:t>
            </a:r>
          </a:p>
          <a:p>
            <a:r>
              <a:rPr lang="ja-JP" altLang="ja-JP" dirty="0" smtClean="0"/>
              <a:t>米軍基地 - 駐留軍等の再編の円滑な実施に関する特別措置法</a:t>
            </a:r>
          </a:p>
          <a:p>
            <a:r>
              <a:rPr lang="ja-JP" altLang="ja-JP" dirty="0" smtClean="0"/>
              <a:t>空港 - 特定空港周辺航空機騒音対策特別措置法</a:t>
            </a:r>
          </a:p>
          <a:p>
            <a:r>
              <a:rPr lang="ja-JP" altLang="ja-JP" dirty="0" smtClean="0"/>
              <a:t>成田国際空港 - 成田国際空港周辺整備のための国の財政上の特別措置に関する法律</a:t>
            </a:r>
          </a:p>
          <a:p>
            <a:r>
              <a:rPr lang="ja-JP" altLang="ja-JP" dirty="0" smtClean="0"/>
              <a:t>産業廃棄物処理施設 - 産業廃棄物の処理に係る特定施設の整備の促進に関する法律</a:t>
            </a:r>
          </a:p>
          <a:p>
            <a:r>
              <a:rPr lang="ja-JP" altLang="ja-JP" dirty="0" smtClean="0"/>
              <a:t>ダム - 水源地域対策特別措置法</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本音の復活</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伊丹空港の存廃</a:t>
            </a:r>
            <a:endParaRPr kumimoji="1" lang="en-US" altLang="ja-JP" dirty="0" smtClean="0"/>
          </a:p>
          <a:p>
            <a:pPr>
              <a:buNone/>
            </a:pPr>
            <a:r>
              <a:rPr lang="ja-JP" altLang="en-US" dirty="0" smtClean="0"/>
              <a:t>　関西空港第一期工事決定時に廃止される予定が、航空会社、地元の意向もあり、存続が決定（ジェット機の低騒音化等の効果もあった）。立地拒否した神戸でも神戸空港促進に転じた</a:t>
            </a:r>
            <a:endParaRPr kumimoji="1" lang="en-US" altLang="ja-JP" dirty="0" smtClean="0"/>
          </a:p>
          <a:p>
            <a:r>
              <a:rPr lang="ja-JP" altLang="en-US" dirty="0" smtClean="0"/>
              <a:t>首都圏環状道路</a:t>
            </a:r>
            <a:endParaRPr lang="en-US" altLang="ja-JP" dirty="0" smtClean="0"/>
          </a:p>
          <a:p>
            <a:pPr>
              <a:buNone/>
            </a:pPr>
            <a:r>
              <a:rPr kumimoji="1" lang="ja-JP" altLang="en-US" dirty="0" smtClean="0"/>
              <a:t>　沿道住民の協力が得られず進捗しなかったが、人口減少社会でのモータリゼーションの成熟により、自動車交通に利便を感じる本音の声が大きくなって、着工へと向かった</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23528" y="2967087"/>
            <a:ext cx="7772400" cy="1470025"/>
          </a:xfrm>
          <a:solidFill>
            <a:srgbClr val="FFFF00"/>
          </a:solidFill>
        </p:spPr>
        <p:txBody>
          <a:bodyPr/>
          <a:lstStyle/>
          <a:p>
            <a:pPr algn="l"/>
            <a:r>
              <a:rPr kumimoji="1" lang="ja-JP" altLang="en-US" dirty="0" smtClean="0"/>
              <a:t>里山伝説</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森林飽和―国土の変貌を考える (NHKブックス No.1193)">
            <a:hlinkClick r:id="rId3"/>
          </p:cNvPr>
          <p:cNvPicPr>
            <a:picLocks noChangeAspect="1" noChangeArrowheads="1"/>
          </p:cNvPicPr>
          <p:nvPr/>
        </p:nvPicPr>
        <p:blipFill>
          <a:blip r:embed="rId4" cstate="print"/>
          <a:srcRect/>
          <a:stretch>
            <a:fillRect/>
          </a:stretch>
        </p:blipFill>
        <p:spPr bwMode="auto">
          <a:xfrm>
            <a:off x="179388" y="1628775"/>
            <a:ext cx="4537075" cy="4537075"/>
          </a:xfrm>
          <a:prstGeom prst="rect">
            <a:avLst/>
          </a:prstGeom>
          <a:noFill/>
          <a:ln w="9525">
            <a:noFill/>
            <a:miter lim="800000"/>
            <a:headEnd/>
            <a:tailEnd/>
          </a:ln>
        </p:spPr>
      </p:pic>
      <p:pic>
        <p:nvPicPr>
          <p:cNvPr id="94211" name="Picture 5"/>
          <p:cNvPicPr>
            <a:picLocks noChangeAspect="1" noChangeArrowheads="1"/>
          </p:cNvPicPr>
          <p:nvPr/>
        </p:nvPicPr>
        <p:blipFill>
          <a:blip r:embed="rId5" cstate="print"/>
          <a:srcRect/>
          <a:stretch>
            <a:fillRect/>
          </a:stretch>
        </p:blipFill>
        <p:spPr bwMode="auto">
          <a:xfrm>
            <a:off x="3924300" y="620713"/>
            <a:ext cx="5221288" cy="5129212"/>
          </a:xfrm>
          <a:prstGeom prst="rect">
            <a:avLst/>
          </a:prstGeom>
          <a:noFill/>
          <a:ln w="9525">
            <a:noFill/>
            <a:miter lim="800000"/>
            <a:headEnd/>
            <a:tailEnd/>
          </a:ln>
        </p:spPr>
      </p:pic>
      <p:pic>
        <p:nvPicPr>
          <p:cNvPr id="94212" name="Picture 2" descr="http://blog-imgs-34-origin.fc2.com/h/a/m/hamden/IMG_6000.jpg"/>
          <p:cNvPicPr>
            <a:picLocks noChangeAspect="1" noChangeArrowheads="1"/>
          </p:cNvPicPr>
          <p:nvPr/>
        </p:nvPicPr>
        <p:blipFill>
          <a:blip r:embed="rId6" cstate="print"/>
          <a:srcRect/>
          <a:stretch>
            <a:fillRect/>
          </a:stretch>
        </p:blipFill>
        <p:spPr bwMode="auto">
          <a:xfrm>
            <a:off x="4500563" y="4292600"/>
            <a:ext cx="4162425" cy="2449513"/>
          </a:xfrm>
          <a:prstGeom prst="rect">
            <a:avLst/>
          </a:prstGeom>
          <a:noFill/>
          <a:ln w="9525">
            <a:noFill/>
            <a:miter lim="800000"/>
            <a:headEnd/>
            <a:tailEnd/>
          </a:ln>
        </p:spPr>
      </p:pic>
      <p:sp>
        <p:nvSpPr>
          <p:cNvPr id="8" name="タイトル 1"/>
          <p:cNvSpPr txBox="1">
            <a:spLocks/>
          </p:cNvSpPr>
          <p:nvPr/>
        </p:nvSpPr>
        <p:spPr>
          <a:xfrm>
            <a:off x="609600" y="427038"/>
            <a:ext cx="8229600" cy="1143000"/>
          </a:xfrm>
          <a:prstGeom prst="rect">
            <a:avLst/>
          </a:prstGeom>
          <a:ln w="38100">
            <a:solidFill>
              <a:schemeClr val="tx1">
                <a:lumMod val="95000"/>
                <a:lumOff val="5000"/>
              </a:schemeClr>
            </a:solidFill>
          </a:ln>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mtClean="0"/>
              <a:t>江戸の里山ーはげ山</a:t>
            </a:r>
            <a:endParaRPr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タイトル 1"/>
          <p:cNvSpPr>
            <a:spLocks noGrp="1"/>
          </p:cNvSpPr>
          <p:nvPr>
            <p:ph type="title"/>
          </p:nvPr>
        </p:nvSpPr>
        <p:spPr>
          <a:ln w="57150">
            <a:solidFill>
              <a:schemeClr val="tx1">
                <a:lumMod val="95000"/>
                <a:lumOff val="5000"/>
              </a:schemeClr>
            </a:solidFill>
            <a:prstDash val="dash"/>
          </a:ln>
        </p:spPr>
        <p:txBody>
          <a:bodyPr/>
          <a:lstStyle/>
          <a:p>
            <a:pPr>
              <a:defRPr/>
            </a:pPr>
            <a:r>
              <a:rPr lang="ja-JP" altLang="en-US" dirty="0" smtClean="0"/>
              <a:t>里山の奥山化</a:t>
            </a:r>
          </a:p>
        </p:txBody>
      </p:sp>
      <p:sp>
        <p:nvSpPr>
          <p:cNvPr id="95235" name="コンテンツ プレースホルダ 2"/>
          <p:cNvSpPr>
            <a:spLocks noGrp="1"/>
          </p:cNvSpPr>
          <p:nvPr>
            <p:ph idx="1"/>
          </p:nvPr>
        </p:nvSpPr>
        <p:spPr/>
        <p:txBody>
          <a:bodyPr/>
          <a:lstStyle/>
          <a:p>
            <a:r>
              <a:rPr lang="ja-JP" altLang="ja-JP" smtClean="0"/>
              <a:t>里山では総じて生態遷移が進行し始めた　これは</a:t>
            </a:r>
            <a:r>
              <a:rPr lang="ja-JP" altLang="en-US" smtClean="0"/>
              <a:t>「</a:t>
            </a:r>
            <a:r>
              <a:rPr lang="ja-JP" altLang="ja-JP" smtClean="0"/>
              <a:t>里山の奥山化</a:t>
            </a:r>
            <a:r>
              <a:rPr lang="ja-JP" altLang="en-US" smtClean="0"/>
              <a:t>」</a:t>
            </a:r>
            <a:r>
              <a:rPr lang="ja-JP" altLang="ja-JP" smtClean="0"/>
              <a:t>を意味する</a:t>
            </a:r>
          </a:p>
          <a:p>
            <a:r>
              <a:rPr lang="ja-JP" altLang="ja-JP" smtClean="0"/>
              <a:t>人が資源を利用しなければ奥山に変わってゆくのは必然</a:t>
            </a:r>
          </a:p>
          <a:p>
            <a:r>
              <a:rPr lang="ja-JP" altLang="ja-JP" smtClean="0"/>
              <a:t>クマやサルが戻って来るのは当然</a:t>
            </a:r>
          </a:p>
          <a:p>
            <a:r>
              <a:rPr lang="ja-JP" altLang="ja-JP" smtClean="0"/>
              <a:t>里山の原風景　はげ山だらけ日本　里山とは荒れ地　江戸時代は山地荒廃の時代</a:t>
            </a:r>
          </a:p>
          <a:p>
            <a:pPr>
              <a:buFontTx/>
              <a:buNone/>
            </a:pPr>
            <a:endParaRPr lang="ja-JP"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274638"/>
            <a:ext cx="8686800" cy="1354137"/>
          </a:xfrm>
          <a:ln w="38100">
            <a:solidFill>
              <a:schemeClr val="tx1">
                <a:lumMod val="95000"/>
                <a:lumOff val="5000"/>
              </a:schemeClr>
            </a:solidFill>
            <a:prstDash val="dash"/>
          </a:ln>
        </p:spPr>
        <p:txBody>
          <a:bodyPr/>
          <a:lstStyle/>
          <a:p>
            <a:pPr>
              <a:defRPr/>
            </a:pPr>
            <a:r>
              <a:rPr lang="ja-JP" altLang="en-US" sz="4000" dirty="0" smtClean="0"/>
              <a:t>里地・里山論に迎合する</a:t>
            </a:r>
            <a:r>
              <a:rPr lang="en-US" altLang="ja-JP" sz="4000" dirty="0" smtClean="0"/>
              <a:t/>
            </a:r>
            <a:br>
              <a:rPr lang="en-US" altLang="ja-JP" sz="4000" dirty="0" smtClean="0"/>
            </a:br>
            <a:r>
              <a:rPr lang="ja-JP" altLang="en-US" sz="4000" dirty="0" smtClean="0"/>
              <a:t>マスコミ、学会、自治体</a:t>
            </a:r>
            <a:endParaRPr lang="ja-JP" altLang="en-US" sz="4000" dirty="0"/>
          </a:p>
        </p:txBody>
      </p:sp>
      <p:sp>
        <p:nvSpPr>
          <p:cNvPr id="96259" name="コンテンツ プレースホルダ 2"/>
          <p:cNvSpPr>
            <a:spLocks noGrp="1"/>
          </p:cNvSpPr>
          <p:nvPr>
            <p:ph idx="1"/>
          </p:nvPr>
        </p:nvSpPr>
        <p:spPr>
          <a:xfrm>
            <a:off x="457200" y="1916113"/>
            <a:ext cx="8229600" cy="4608512"/>
          </a:xfrm>
        </p:spPr>
        <p:txBody>
          <a:bodyPr>
            <a:normAutofit lnSpcReduction="10000"/>
          </a:bodyPr>
          <a:lstStyle/>
          <a:p>
            <a:r>
              <a:rPr lang="ja-JP" altLang="ja-JP" smtClean="0"/>
              <a:t>日本政府は、里地・里山社会は生物多様性維持・保全</a:t>
            </a:r>
            <a:r>
              <a:rPr lang="ja-JP" altLang="en-US" smtClean="0"/>
              <a:t>の</a:t>
            </a:r>
            <a:r>
              <a:rPr lang="ja-JP" altLang="ja-JP" smtClean="0"/>
              <a:t>お手本になるとして、</a:t>
            </a:r>
            <a:r>
              <a:rPr lang="ja-JP" altLang="en-US" smtClean="0"/>
              <a:t>「</a:t>
            </a:r>
            <a:r>
              <a:rPr lang="ja-JP" altLang="ja-JP" smtClean="0"/>
              <a:t>ＳＡＴＯＹＡＭＡイニシアティヴ</a:t>
            </a:r>
            <a:r>
              <a:rPr lang="ja-JP" altLang="en-US" smtClean="0"/>
              <a:t>」</a:t>
            </a:r>
            <a:r>
              <a:rPr lang="ja-JP" altLang="ja-JP" smtClean="0"/>
              <a:t>を発信</a:t>
            </a:r>
          </a:p>
          <a:p>
            <a:r>
              <a:rPr lang="ja-JP" altLang="ja-JP" smtClean="0"/>
              <a:t>これを歓迎するマスコミ論調の氾濫から、かつての里地・里山システムがすべて持続可能な</a:t>
            </a:r>
            <a:r>
              <a:rPr lang="ja-JP" altLang="en-US" smtClean="0"/>
              <a:t>社会</a:t>
            </a:r>
            <a:r>
              <a:rPr lang="ja-JP" altLang="ja-JP" smtClean="0"/>
              <a:t>のお手本であったかのような錯覚が国民の</a:t>
            </a:r>
            <a:r>
              <a:rPr lang="ja-JP" altLang="en-US" smtClean="0"/>
              <a:t>間</a:t>
            </a:r>
            <a:r>
              <a:rPr lang="ja-JP" altLang="ja-JP" smtClean="0"/>
              <a:t>に生まれている</a:t>
            </a:r>
            <a:endParaRPr lang="en-US" altLang="ja-JP" smtClean="0"/>
          </a:p>
          <a:p>
            <a:r>
              <a:rPr lang="ja-JP" altLang="en-US" smtClean="0"/>
              <a:t>その結果、無批判にエコツーリズムを受け入れる観光学者、自治体が増加</a:t>
            </a:r>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8229600" cy="784225"/>
          </a:xfrm>
          <a:ln w="57150">
            <a:solidFill>
              <a:schemeClr val="tx1">
                <a:lumMod val="95000"/>
                <a:lumOff val="5000"/>
              </a:schemeClr>
            </a:solidFill>
          </a:ln>
        </p:spPr>
        <p:txBody>
          <a:bodyPr/>
          <a:lstStyle/>
          <a:p>
            <a:pPr>
              <a:defRPr/>
            </a:pPr>
            <a:r>
              <a:rPr lang="ja-JP" altLang="en-US" dirty="0"/>
              <a:t>森林の</a:t>
            </a:r>
            <a:r>
              <a:rPr lang="ja-JP" altLang="en-US" dirty="0" smtClean="0"/>
              <a:t>変遷と国土環境の関係</a:t>
            </a:r>
            <a:endParaRPr lang="ja-JP" altLang="en-US" dirty="0"/>
          </a:p>
        </p:txBody>
      </p:sp>
      <p:sp>
        <p:nvSpPr>
          <p:cNvPr id="972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ja-JP" altLang="en-US"/>
          </a:p>
        </p:txBody>
      </p:sp>
      <p:pic>
        <p:nvPicPr>
          <p:cNvPr id="97284" name="Picture 5"/>
          <p:cNvPicPr>
            <a:picLocks noChangeAspect="1" noChangeArrowheads="1"/>
          </p:cNvPicPr>
          <p:nvPr/>
        </p:nvPicPr>
        <p:blipFill>
          <a:blip r:embed="rId3" cstate="print"/>
          <a:srcRect/>
          <a:stretch>
            <a:fillRect/>
          </a:stretch>
        </p:blipFill>
        <p:spPr bwMode="auto">
          <a:xfrm>
            <a:off x="323850" y="1125538"/>
            <a:ext cx="8578850"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000" dirty="0" smtClean="0"/>
              <a:t>Tons of Sahara Desert dust crosses the Atlantic to fertilize the Amazon rainforest</a:t>
            </a:r>
            <a:r>
              <a:rPr lang="en-US" altLang="ja-JP" sz="2400" dirty="0" smtClean="0"/>
              <a:t/>
            </a:r>
            <a:br>
              <a:rPr lang="en-US" altLang="ja-JP" sz="2400" dirty="0" smtClean="0"/>
            </a:br>
            <a:r>
              <a:rPr lang="en-US" altLang="ja-JP" sz="2400" b="1" u="sng" dirty="0" smtClean="0">
                <a:hlinkClick r:id="rId3"/>
              </a:rPr>
              <a:t>https</a:t>
            </a:r>
            <a:r>
              <a:rPr lang="en-US" altLang="ja-JP" sz="2400" b="1" u="sng" dirty="0" smtClean="0">
                <a:hlinkClick r:id="rId3"/>
              </a:rPr>
              <a:t>://www.youtube.com/watch?v=ygulQJoIe2Y</a:t>
            </a:r>
            <a:endParaRPr kumimoji="1" lang="ja-JP" altLang="en-US" sz="2400" dirty="0"/>
          </a:p>
        </p:txBody>
      </p:sp>
      <p:pic>
        <p:nvPicPr>
          <p:cNvPr id="1026" name="Picture 2"/>
          <p:cNvPicPr>
            <a:picLocks noChangeAspect="1" noChangeArrowheads="1"/>
          </p:cNvPicPr>
          <p:nvPr/>
        </p:nvPicPr>
        <p:blipFill>
          <a:blip r:embed="rId4" cstate="print"/>
          <a:srcRect l="2654" t="25155" r="30607" b="14366"/>
          <a:stretch>
            <a:fillRect/>
          </a:stretch>
        </p:blipFill>
        <p:spPr bwMode="auto">
          <a:xfrm>
            <a:off x="323528" y="1916832"/>
            <a:ext cx="8136904" cy="46085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950" y="274638"/>
            <a:ext cx="8964613" cy="1143000"/>
          </a:xfrm>
          <a:ln w="57150">
            <a:solidFill>
              <a:schemeClr val="tx1">
                <a:lumMod val="95000"/>
                <a:lumOff val="5000"/>
              </a:schemeClr>
            </a:solidFill>
          </a:ln>
        </p:spPr>
        <p:txBody>
          <a:bodyPr/>
          <a:lstStyle/>
          <a:p>
            <a:pPr>
              <a:defRPr/>
            </a:pPr>
            <a:r>
              <a:rPr lang="ja-JP" altLang="ja-JP" dirty="0" smtClean="0"/>
              <a:t>森林は二酸化炭素を減少させるのか</a:t>
            </a:r>
            <a:endParaRPr lang="ja-JP" altLang="en-US" dirty="0"/>
          </a:p>
        </p:txBody>
      </p:sp>
      <p:sp>
        <p:nvSpPr>
          <p:cNvPr id="98307" name="コンテンツ プレースホルダ 2"/>
          <p:cNvSpPr>
            <a:spLocks noGrp="1"/>
          </p:cNvSpPr>
          <p:nvPr>
            <p:ph idx="1"/>
          </p:nvPr>
        </p:nvSpPr>
        <p:spPr>
          <a:xfrm>
            <a:off x="457200" y="1600200"/>
            <a:ext cx="8229600" cy="4924425"/>
          </a:xfrm>
        </p:spPr>
        <p:txBody>
          <a:bodyPr/>
          <a:lstStyle/>
          <a:p>
            <a:r>
              <a:rPr lang="ja-JP" altLang="ja-JP" smtClean="0"/>
              <a:t>地球温暖化抑制と森林光合成作用は</a:t>
            </a:r>
            <a:r>
              <a:rPr lang="ja-JP" altLang="en-US" smtClean="0"/>
              <a:t>無関係</a:t>
            </a:r>
            <a:endParaRPr lang="ja-JP" altLang="ja-JP" smtClean="0"/>
          </a:p>
          <a:p>
            <a:r>
              <a:rPr lang="ja-JP" altLang="ja-JP" smtClean="0"/>
              <a:t>樹木成長</a:t>
            </a:r>
            <a:r>
              <a:rPr lang="ja-JP" altLang="en-US" smtClean="0"/>
              <a:t>の</a:t>
            </a:r>
            <a:r>
              <a:rPr lang="ja-JP" altLang="ja-JP" smtClean="0"/>
              <a:t>間は、森林の蓄積</a:t>
            </a:r>
            <a:r>
              <a:rPr lang="ja-JP" altLang="en-US" smtClean="0"/>
              <a:t>（</a:t>
            </a:r>
            <a:r>
              <a:rPr lang="ja-JP" altLang="ja-JP" smtClean="0"/>
              <a:t>炭素の蓄積</a:t>
            </a:r>
            <a:r>
              <a:rPr lang="ja-JP" altLang="en-US" smtClean="0"/>
              <a:t>）</a:t>
            </a:r>
            <a:r>
              <a:rPr lang="ja-JP" altLang="ja-JP" smtClean="0"/>
              <a:t>量は増加するが、一般に樹木が十分に成長すると、吸収量と放出量は一致する</a:t>
            </a:r>
          </a:p>
          <a:p>
            <a:r>
              <a:rPr lang="ja-JP" altLang="ja-JP" smtClean="0"/>
              <a:t>地上にたまった落ち葉や倒木は微生物によって直ちに分解され大量に二酸化炭素を出す。</a:t>
            </a:r>
            <a:endParaRPr lang="en-US" altLang="ja-JP" smtClean="0"/>
          </a:p>
          <a:p>
            <a:r>
              <a:rPr lang="ja-JP" altLang="ja-JP" smtClean="0"/>
              <a:t>日本は５０年ほど前まで森林が衰退していたので現在まで成長中であるという「けがの功名」</a:t>
            </a:r>
            <a:r>
              <a:rPr lang="ja-JP" altLang="en-US" smtClean="0"/>
              <a:t>　</a:t>
            </a:r>
            <a:r>
              <a:rPr lang="ja-JP" altLang="ja-JP" smtClean="0"/>
              <a:t>もうしばらくでおわ</a:t>
            </a:r>
            <a:r>
              <a:rPr lang="ja-JP" altLang="en-US" smtClean="0"/>
              <a:t>る</a:t>
            </a:r>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pPr>
              <a:defRPr/>
            </a:pPr>
            <a:r>
              <a:rPr lang="ja-JP" altLang="en-US" dirty="0" smtClean="0"/>
              <a:t>荒れ地生態系の里山</a:t>
            </a:r>
            <a:endParaRPr lang="ja-JP" altLang="en-US" dirty="0"/>
          </a:p>
        </p:txBody>
      </p:sp>
      <p:sp>
        <p:nvSpPr>
          <p:cNvPr id="99331" name="コンテンツ プレースホルダ 2"/>
          <p:cNvSpPr>
            <a:spLocks noGrp="1"/>
          </p:cNvSpPr>
          <p:nvPr>
            <p:ph idx="1"/>
          </p:nvPr>
        </p:nvSpPr>
        <p:spPr/>
        <p:txBody>
          <a:bodyPr/>
          <a:lstStyle/>
          <a:p>
            <a:r>
              <a:rPr lang="ja-JP" altLang="ja-JP" smtClean="0"/>
              <a:t>山崩れや土石流が頻発し、水田には洪水が氾濫し、海岸では飛砂が襲ってきた。日照りが続くと水不足、人々は毎年そのような災害と戦いながらくらいしていた。</a:t>
            </a:r>
            <a:endParaRPr lang="en-US" altLang="ja-JP" smtClean="0"/>
          </a:p>
          <a:p>
            <a:r>
              <a:rPr lang="ja-JP" altLang="ja-JP" smtClean="0"/>
              <a:t>その最大の原因は</a:t>
            </a:r>
            <a:r>
              <a:rPr lang="ja-JP" altLang="ja-JP" smtClean="0">
                <a:solidFill>
                  <a:srgbClr val="FF0000"/>
                </a:solidFill>
              </a:rPr>
              <a:t>森林の劣化</a:t>
            </a:r>
            <a:r>
              <a:rPr lang="ja-JP" altLang="ja-JP" smtClean="0"/>
              <a:t>だった。</a:t>
            </a:r>
            <a:endParaRPr lang="en-US" altLang="ja-JP" smtClean="0"/>
          </a:p>
          <a:p>
            <a:r>
              <a:rPr lang="ja-JP" altLang="ja-JP" smtClean="0"/>
              <a:t>そのような意味で、豊かに生い茂った現代の</a:t>
            </a:r>
            <a:r>
              <a:rPr lang="ja-JP" altLang="en-US" smtClean="0"/>
              <a:t>森林</a:t>
            </a:r>
            <a:r>
              <a:rPr lang="ja-JP" altLang="ja-JP" smtClean="0"/>
              <a:t>と比べると「</a:t>
            </a:r>
            <a:r>
              <a:rPr lang="ja-JP" altLang="ja-JP" smtClean="0">
                <a:solidFill>
                  <a:srgbClr val="FF0000"/>
                </a:solidFill>
              </a:rPr>
              <a:t>里山は一種の荒れ地生態系</a:t>
            </a:r>
            <a:r>
              <a:rPr lang="ja-JP" altLang="ja-JP" smtClean="0"/>
              <a:t>」といっても過言ではない</a:t>
            </a:r>
          </a:p>
          <a:p>
            <a:endParaRPr lang="ja-JP"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タイトル 1"/>
          <p:cNvSpPr>
            <a:spLocks noGrp="1"/>
          </p:cNvSpPr>
          <p:nvPr>
            <p:ph type="title"/>
          </p:nvPr>
        </p:nvSpPr>
        <p:spPr>
          <a:xfrm>
            <a:off x="0" y="274638"/>
            <a:ext cx="9144000" cy="1143000"/>
          </a:xfrm>
          <a:ln w="38100">
            <a:solidFill>
              <a:schemeClr val="tx1">
                <a:lumMod val="95000"/>
                <a:lumOff val="5000"/>
              </a:schemeClr>
            </a:solidFill>
          </a:ln>
        </p:spPr>
        <p:txBody>
          <a:bodyPr/>
          <a:lstStyle/>
          <a:p>
            <a:pPr>
              <a:defRPr/>
            </a:pPr>
            <a:r>
              <a:rPr lang="ja-JP" altLang="en-US" dirty="0" smtClean="0"/>
              <a:t>森林劣化⇒飛砂⇒海岸林（江戸時代）</a:t>
            </a:r>
          </a:p>
        </p:txBody>
      </p:sp>
      <p:sp>
        <p:nvSpPr>
          <p:cNvPr id="100355" name="コンテンツ プレースホルダ 2"/>
          <p:cNvSpPr>
            <a:spLocks noGrp="1"/>
          </p:cNvSpPr>
          <p:nvPr>
            <p:ph idx="1"/>
          </p:nvPr>
        </p:nvSpPr>
        <p:spPr>
          <a:xfrm>
            <a:off x="457200" y="1600200"/>
            <a:ext cx="8229600" cy="5257800"/>
          </a:xfrm>
        </p:spPr>
        <p:txBody>
          <a:bodyPr/>
          <a:lstStyle/>
          <a:p>
            <a:r>
              <a:rPr lang="ja-JP" altLang="ja-JP" smtClean="0"/>
              <a:t>森林の劣化は洪水氾濫だけではなく飛砂も引き起こした　その防止対策が江戸時代の海岸林の造成</a:t>
            </a:r>
          </a:p>
          <a:p>
            <a:r>
              <a:rPr lang="ja-JP" altLang="ja-JP" smtClean="0"/>
              <a:t>戦国時代末期から江戸時代にかけて沿岸地域の人々が大変な苦労を重ねて造成したクロマツ林はれっきとした「人工林」三百年かけて砂丘を中心に日本の海岸線は緑の帯で覆われるようになった。</a:t>
            </a:r>
          </a:p>
          <a:p>
            <a:endParaRPr lang="ja-JP"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1138"/>
            <a:ext cx="8229600" cy="1417637"/>
          </a:xfrm>
          <a:ln w="57150">
            <a:solidFill>
              <a:schemeClr val="tx1">
                <a:lumMod val="95000"/>
                <a:lumOff val="5000"/>
              </a:schemeClr>
            </a:solidFill>
          </a:ln>
        </p:spPr>
        <p:txBody>
          <a:bodyPr>
            <a:normAutofit fontScale="90000"/>
          </a:bodyPr>
          <a:lstStyle/>
          <a:p>
            <a:pPr>
              <a:defRPr/>
            </a:pPr>
            <a:r>
              <a:rPr lang="ja-JP" altLang="en-US" dirty="0" smtClean="0"/>
              <a:t>陶磁器、薪炭、塩田</a:t>
            </a:r>
            <a:r>
              <a:rPr lang="en-US" altLang="ja-JP" dirty="0" smtClean="0"/>
              <a:t/>
            </a:r>
            <a:br>
              <a:rPr lang="en-US" altLang="ja-JP" dirty="0" smtClean="0"/>
            </a:br>
            <a:r>
              <a:rPr lang="ja-JP" altLang="en-US" dirty="0" smtClean="0"/>
              <a:t>⇒森林劣化の大きな原因</a:t>
            </a:r>
            <a:endParaRPr lang="ja-JP" altLang="en-US" dirty="0"/>
          </a:p>
        </p:txBody>
      </p:sp>
      <p:sp>
        <p:nvSpPr>
          <p:cNvPr id="101379" name="コンテンツ プレースホルダ 2"/>
          <p:cNvSpPr>
            <a:spLocks noGrp="1"/>
          </p:cNvSpPr>
          <p:nvPr>
            <p:ph idx="1"/>
          </p:nvPr>
        </p:nvSpPr>
        <p:spPr>
          <a:xfrm>
            <a:off x="457200" y="2276475"/>
            <a:ext cx="8229600" cy="3773488"/>
          </a:xfrm>
        </p:spPr>
        <p:txBody>
          <a:bodyPr>
            <a:normAutofit fontScale="92500"/>
          </a:bodyPr>
          <a:lstStyle/>
          <a:p>
            <a:r>
              <a:rPr lang="ja-JP" altLang="ja-JP" smtClean="0"/>
              <a:t>塩の需要が増加、塩木山の酷使</a:t>
            </a:r>
            <a:r>
              <a:rPr lang="ja-JP" altLang="en-US" smtClean="0"/>
              <a:t>⇒</a:t>
            </a:r>
            <a:r>
              <a:rPr lang="ja-JP" altLang="ja-JP" smtClean="0"/>
              <a:t>森林荒廃</a:t>
            </a:r>
          </a:p>
          <a:p>
            <a:r>
              <a:rPr lang="en-US" altLang="ja-JP" smtClean="0"/>
              <a:t> </a:t>
            </a:r>
            <a:r>
              <a:rPr lang="ja-JP" altLang="ja-JP" smtClean="0"/>
              <a:t>中世後期以降陶磁器生産が飛躍的伸長</a:t>
            </a:r>
            <a:endParaRPr lang="en-US" altLang="ja-JP" smtClean="0"/>
          </a:p>
          <a:p>
            <a:r>
              <a:rPr lang="ja-JP" altLang="ja-JP" smtClean="0"/>
              <a:t>１７世紀肥前で連房式登り窯がつくられ本格的磁器生産開始</a:t>
            </a:r>
            <a:r>
              <a:rPr lang="en-US" altLang="ja-JP" smtClean="0"/>
              <a:t> </a:t>
            </a:r>
            <a:r>
              <a:rPr lang="ja-JP" altLang="en-US" smtClean="0"/>
              <a:t>⇒森林劣化</a:t>
            </a:r>
            <a:endParaRPr lang="en-US" altLang="ja-JP" smtClean="0"/>
          </a:p>
          <a:p>
            <a:r>
              <a:rPr lang="ja-JP" altLang="en-US" smtClean="0"/>
              <a:t>肥前⇒加賀九谷（１６５５年）　加賀九谷焼３６０年記念は森林劣化・海岸林の歴史でもあった　</a:t>
            </a:r>
            <a:endParaRPr lang="en-US" altLang="ja-JP" smtClean="0"/>
          </a:p>
          <a:p>
            <a:pPr>
              <a:buFontTx/>
              <a:buNone/>
            </a:pPr>
            <a:r>
              <a:rPr lang="ja-JP" altLang="en-US" smtClean="0"/>
              <a:t>　　　　　　　　　　　　　　　　⇒里山・里海の幻想</a:t>
            </a:r>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タイトル 1"/>
          <p:cNvSpPr>
            <a:spLocks noGrp="1"/>
          </p:cNvSpPr>
          <p:nvPr>
            <p:ph type="title"/>
          </p:nvPr>
        </p:nvSpPr>
        <p:spPr>
          <a:xfrm>
            <a:off x="206375" y="66675"/>
            <a:ext cx="8686800" cy="1417638"/>
          </a:xfrm>
          <a:ln w="38100">
            <a:solidFill>
              <a:schemeClr val="tx1">
                <a:lumMod val="95000"/>
                <a:lumOff val="5000"/>
              </a:schemeClr>
            </a:solidFill>
          </a:ln>
        </p:spPr>
        <p:txBody>
          <a:bodyPr>
            <a:normAutofit fontScale="90000"/>
          </a:bodyPr>
          <a:lstStyle/>
          <a:p>
            <a:pPr>
              <a:defRPr/>
            </a:pPr>
            <a:r>
              <a:rPr lang="ja-JP" altLang="en-US" dirty="0" smtClean="0"/>
              <a:t>海岸浸食の再認識</a:t>
            </a:r>
            <a:r>
              <a:rPr lang="en-US" altLang="ja-JP" dirty="0" smtClean="0"/>
              <a:t/>
            </a:r>
            <a:br>
              <a:rPr lang="en-US" altLang="ja-JP" dirty="0" smtClean="0"/>
            </a:br>
            <a:r>
              <a:rPr lang="ja-JP" altLang="en-US" dirty="0" smtClean="0"/>
              <a:t>（森林劣化がストップした結果）</a:t>
            </a:r>
          </a:p>
        </p:txBody>
      </p:sp>
      <p:sp>
        <p:nvSpPr>
          <p:cNvPr id="102403" name="コンテンツ プレースホルダ 2"/>
          <p:cNvSpPr>
            <a:spLocks noGrp="1"/>
          </p:cNvSpPr>
          <p:nvPr>
            <p:ph idx="1"/>
          </p:nvPr>
        </p:nvSpPr>
        <p:spPr/>
        <p:txBody>
          <a:bodyPr/>
          <a:lstStyle/>
          <a:p>
            <a:r>
              <a:rPr lang="ja-JP" altLang="ja-JP" smtClean="0"/>
              <a:t>海岸浸食に関する認識</a:t>
            </a:r>
            <a:r>
              <a:rPr lang="ja-JP" altLang="en-US" smtClean="0"/>
              <a:t>（</a:t>
            </a:r>
            <a:r>
              <a:rPr lang="ja-JP" altLang="ja-JP" smtClean="0"/>
              <a:t>河川からの土砂供給の減少に主要な原因がある</a:t>
            </a:r>
            <a:r>
              <a:rPr lang="ja-JP" altLang="en-US" smtClean="0"/>
              <a:t>）</a:t>
            </a:r>
            <a:endParaRPr lang="ja-JP" altLang="ja-JP" smtClean="0"/>
          </a:p>
          <a:p>
            <a:r>
              <a:rPr lang="ja-JP" altLang="en-US" smtClean="0"/>
              <a:t>「</a:t>
            </a:r>
            <a:r>
              <a:rPr lang="ja-JP" altLang="ja-JP" smtClean="0"/>
              <a:t>砂丘の浸食量の増加</a:t>
            </a:r>
            <a:r>
              <a:rPr lang="ja-JP" altLang="en-US" smtClean="0"/>
              <a:t>」</a:t>
            </a:r>
            <a:r>
              <a:rPr lang="ja-JP" altLang="ja-JP" smtClean="0"/>
              <a:t>と</a:t>
            </a:r>
            <a:r>
              <a:rPr lang="ja-JP" altLang="en-US" smtClean="0"/>
              <a:t>「</a:t>
            </a:r>
            <a:r>
              <a:rPr lang="ja-JP" altLang="ja-JP" smtClean="0"/>
              <a:t>森林の成長による山地からの流出土砂量の減少</a:t>
            </a:r>
            <a:r>
              <a:rPr lang="ja-JP" altLang="en-US" smtClean="0"/>
              <a:t>」</a:t>
            </a:r>
            <a:r>
              <a:rPr lang="ja-JP" altLang="ja-JP" smtClean="0"/>
              <a:t>は比例</a:t>
            </a:r>
          </a:p>
          <a:p>
            <a:r>
              <a:rPr lang="ja-JP" altLang="ja-JP" smtClean="0"/>
              <a:t>１４世紀頃までは日本全体を見れば山地からの土砂流出量と海岸での浸食量は平衡</a:t>
            </a:r>
          </a:p>
          <a:p>
            <a:endParaRPr lang="ja-JP"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274638"/>
            <a:ext cx="8686800" cy="1325562"/>
          </a:xfrm>
          <a:ln w="38100">
            <a:solidFill>
              <a:schemeClr val="tx1">
                <a:lumMod val="95000"/>
                <a:lumOff val="5000"/>
              </a:schemeClr>
            </a:solidFill>
          </a:ln>
        </p:spPr>
        <p:txBody>
          <a:bodyPr>
            <a:normAutofit fontScale="90000"/>
          </a:bodyPr>
          <a:lstStyle/>
          <a:p>
            <a:pPr>
              <a:defRPr/>
            </a:pPr>
            <a:r>
              <a:rPr lang="ja-JP" altLang="en-US" dirty="0" smtClean="0"/>
              <a:t>１５世紀からの海岸形成</a:t>
            </a:r>
            <a:r>
              <a:rPr lang="en-US" altLang="ja-JP" dirty="0" smtClean="0"/>
              <a:t/>
            </a:r>
            <a:br>
              <a:rPr lang="en-US" altLang="ja-JP" dirty="0" smtClean="0"/>
            </a:br>
            <a:r>
              <a:rPr lang="ja-JP" altLang="en-US" dirty="0" smtClean="0"/>
              <a:t>⇒飛砂害の増加⇒海岸林の造成</a:t>
            </a:r>
            <a:endParaRPr lang="ja-JP" altLang="en-US" dirty="0"/>
          </a:p>
        </p:txBody>
      </p:sp>
      <p:sp>
        <p:nvSpPr>
          <p:cNvPr id="103427" name="コンテンツ プレースホルダ 2"/>
          <p:cNvSpPr>
            <a:spLocks noGrp="1"/>
          </p:cNvSpPr>
          <p:nvPr>
            <p:ph idx="1"/>
          </p:nvPr>
        </p:nvSpPr>
        <p:spPr>
          <a:xfrm>
            <a:off x="457200" y="1557338"/>
            <a:ext cx="8229600" cy="5257800"/>
          </a:xfrm>
        </p:spPr>
        <p:txBody>
          <a:bodyPr>
            <a:normAutofit lnSpcReduction="10000"/>
          </a:bodyPr>
          <a:lstStyle/>
          <a:p>
            <a:r>
              <a:rPr lang="ja-JP" altLang="ja-JP" smtClean="0"/>
              <a:t>１５世紀以降は人口が千万人規模で増加　それに伴って山地・森林の劣化による土砂流出が増加　</a:t>
            </a:r>
            <a:endParaRPr lang="en-US" altLang="ja-JP" smtClean="0"/>
          </a:p>
          <a:p>
            <a:r>
              <a:rPr lang="ja-JP" altLang="ja-JP" smtClean="0"/>
              <a:t>１７世紀に入ると三千万人規模になり、土砂流出量が急激の増加</a:t>
            </a:r>
          </a:p>
          <a:p>
            <a:r>
              <a:rPr lang="ja-JP" altLang="ja-JP" smtClean="0"/>
              <a:t>そのため以降三百年ほどは砂丘拡大の時代が続いた。飛砂害が多発した時代</a:t>
            </a:r>
          </a:p>
          <a:p>
            <a:r>
              <a:rPr lang="ja-JP" altLang="ja-JP" smtClean="0"/>
              <a:t>今から百</a:t>
            </a:r>
            <a:r>
              <a:rPr lang="ja-JP" altLang="en-US" smtClean="0"/>
              <a:t>年</a:t>
            </a:r>
            <a:r>
              <a:rPr lang="ja-JP" altLang="ja-JP" smtClean="0"/>
              <a:t>ほど前から状況変化　過去半世紀程度の間には砂丘は縮小する傾向</a:t>
            </a:r>
            <a:r>
              <a:rPr lang="ja-JP" altLang="en-US" smtClean="0"/>
              <a:t>　</a:t>
            </a:r>
            <a:r>
              <a:rPr lang="ja-JP" altLang="ja-JP" smtClean="0"/>
              <a:t>現在は飛砂の害は明らかに少なくなっている</a:t>
            </a:r>
          </a:p>
          <a:p>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タイトル 1"/>
          <p:cNvSpPr>
            <a:spLocks noGrp="1"/>
          </p:cNvSpPr>
          <p:nvPr>
            <p:ph type="title"/>
          </p:nvPr>
        </p:nvSpPr>
        <p:spPr>
          <a:xfrm>
            <a:off x="457200" y="274638"/>
            <a:ext cx="8229600" cy="1325562"/>
          </a:xfrm>
          <a:ln w="38100">
            <a:solidFill>
              <a:schemeClr val="tx1">
                <a:lumMod val="95000"/>
                <a:lumOff val="5000"/>
              </a:schemeClr>
            </a:solidFill>
          </a:ln>
        </p:spPr>
        <p:txBody>
          <a:bodyPr/>
          <a:lstStyle/>
          <a:p>
            <a:pPr>
              <a:defRPr/>
            </a:pPr>
            <a:r>
              <a:rPr lang="en-US" altLang="ja-JP" dirty="0" smtClean="0">
                <a:solidFill>
                  <a:srgbClr val="FF0000"/>
                </a:solidFill>
              </a:rPr>
              <a:t>『</a:t>
            </a:r>
            <a:r>
              <a:rPr lang="ja-JP" altLang="en-US" dirty="0" smtClean="0">
                <a:solidFill>
                  <a:srgbClr val="FF0000"/>
                </a:solidFill>
              </a:rPr>
              <a:t>森林飽和</a:t>
            </a:r>
            <a:r>
              <a:rPr lang="en-US" altLang="ja-JP" dirty="0" smtClean="0">
                <a:solidFill>
                  <a:srgbClr val="FF0000"/>
                </a:solidFill>
              </a:rPr>
              <a:t>』</a:t>
            </a:r>
            <a:endParaRPr lang="ja-JP" altLang="en-US" dirty="0" smtClean="0">
              <a:solidFill>
                <a:srgbClr val="FF0000"/>
              </a:solidFill>
            </a:endParaRPr>
          </a:p>
        </p:txBody>
      </p:sp>
      <p:sp>
        <p:nvSpPr>
          <p:cNvPr id="104451" name="コンテンツ プレースホルダ 2"/>
          <p:cNvSpPr>
            <a:spLocks noGrp="1"/>
          </p:cNvSpPr>
          <p:nvPr>
            <p:ph idx="1"/>
          </p:nvPr>
        </p:nvSpPr>
        <p:spPr/>
        <p:txBody>
          <a:bodyPr/>
          <a:lstStyle/>
          <a:p>
            <a:r>
              <a:rPr lang="ja-JP" altLang="ja-JP" smtClean="0"/>
              <a:t>日本の自然環境に大きな変化が起きている　この変化はたった数十年の間に起きた急激でしかも劇的なもの　</a:t>
            </a:r>
            <a:endParaRPr lang="en-US" altLang="ja-JP" smtClean="0"/>
          </a:p>
          <a:p>
            <a:r>
              <a:rPr lang="ja-JP" altLang="ja-JP" smtClean="0"/>
              <a:t>飛砂の減少を生んだ山地・森林の変化が国土全体に統一的に理解できるようになった　二十世紀におこり今も静かに続く国土の変貌とは何か。一言でいえば</a:t>
            </a:r>
            <a:r>
              <a:rPr lang="en-US" altLang="ja-JP" smtClean="0">
                <a:solidFill>
                  <a:srgbClr val="FF0000"/>
                </a:solidFill>
              </a:rPr>
              <a:t>『</a:t>
            </a:r>
            <a:r>
              <a:rPr lang="ja-JP" altLang="ja-JP" smtClean="0">
                <a:solidFill>
                  <a:srgbClr val="FF0000"/>
                </a:solidFill>
              </a:rPr>
              <a:t>森林飽和</a:t>
            </a:r>
            <a:r>
              <a:rPr lang="en-US" altLang="ja-JP" smtClean="0">
                <a:solidFill>
                  <a:srgbClr val="FF0000"/>
                </a:solidFill>
              </a:rPr>
              <a:t>』</a:t>
            </a:r>
            <a:r>
              <a:rPr lang="ja-JP" altLang="ja-JP" smtClean="0"/>
              <a:t>である。</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自然破壊イメージからの脱却</a:t>
            </a:r>
            <a:endParaRPr lang="ja-JP" altLang="en-US" dirty="0"/>
          </a:p>
        </p:txBody>
      </p:sp>
      <p:sp>
        <p:nvSpPr>
          <p:cNvPr id="105475" name="コンテンツ プレースホルダ 2"/>
          <p:cNvSpPr>
            <a:spLocks noGrp="1"/>
          </p:cNvSpPr>
          <p:nvPr>
            <p:ph idx="1"/>
          </p:nvPr>
        </p:nvSpPr>
        <p:spPr>
          <a:xfrm>
            <a:off x="457200" y="1600200"/>
            <a:ext cx="8229600" cy="4852988"/>
          </a:xfrm>
        </p:spPr>
        <p:txBody>
          <a:bodyPr/>
          <a:lstStyle/>
          <a:p>
            <a:r>
              <a:rPr lang="ja-JP" altLang="ja-JP" smtClean="0"/>
              <a:t>ひところ「自然崩壊」という言葉によって「日本の自然が破壊されている」というイメージが一般に定着したが、そろそろ脱却しなければならない。</a:t>
            </a:r>
            <a:endParaRPr lang="en-US" altLang="ja-JP" smtClean="0"/>
          </a:p>
          <a:p>
            <a:r>
              <a:rPr lang="ja-JP" altLang="ja-JP" smtClean="0"/>
              <a:t>日本の自然は飽和状態にある。これは自然がたくさんあるから問題がないということではなく、新たな荒廃が始まっている。</a:t>
            </a:r>
            <a:endParaRPr lang="en-US" altLang="ja-JP" smtClean="0"/>
          </a:p>
          <a:p>
            <a:r>
              <a:rPr lang="ja-JP" altLang="ja-JP" smtClean="0"/>
              <a:t>日本列島における森林は千数百年来人間の活動から直接的に影響を受けている</a:t>
            </a:r>
          </a:p>
          <a:p>
            <a:endParaRPr lang="ja-JP" altLang="en-US" smtClean="0"/>
          </a:p>
          <a:p>
            <a:endParaRPr lang="ja-JP"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51520" y="2751063"/>
            <a:ext cx="7772400" cy="1470025"/>
          </a:xfrm>
          <a:solidFill>
            <a:srgbClr val="FFFF00"/>
          </a:solidFill>
          <a:ln>
            <a:solidFill>
              <a:schemeClr val="tx1"/>
            </a:solidFill>
          </a:ln>
        </p:spPr>
        <p:txBody>
          <a:bodyPr/>
          <a:lstStyle/>
          <a:p>
            <a:pPr algn="l"/>
            <a:r>
              <a:rPr lang="ja-JP" altLang="en-US" dirty="0"/>
              <a:t>人類の歴史</a:t>
            </a:r>
            <a:br>
              <a:rPr lang="ja-JP" altLang="en-US" dirty="0"/>
            </a:br>
            <a:r>
              <a:rPr lang="ja-JP" altLang="en-US" dirty="0"/>
              <a:t>　　　　</a:t>
            </a:r>
            <a:r>
              <a:rPr lang="ja-JP" altLang="en-US" dirty="0" err="1"/>
              <a:t>ー</a:t>
            </a:r>
            <a:r>
              <a:rPr lang="ja-JP" altLang="en-US" dirty="0"/>
              <a:t>人と土地</a:t>
            </a:r>
            <a:r>
              <a:rPr lang="ja-JP" altLang="en-US" dirty="0" err="1"/>
              <a:t>ー</a:t>
            </a:r>
            <a:endParaRPr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a:solidFill>
              <a:schemeClr val="tx1"/>
            </a:solidFill>
          </a:ln>
        </p:spPr>
        <p:txBody>
          <a:bodyPr/>
          <a:lstStyle/>
          <a:p>
            <a:r>
              <a:rPr lang="ja-JP" altLang="en-US"/>
              <a:t>生命の進化は環境の歴史</a:t>
            </a:r>
          </a:p>
        </p:txBody>
      </p:sp>
      <p:sp>
        <p:nvSpPr>
          <p:cNvPr id="16387" name="Rectangle 3"/>
          <p:cNvSpPr>
            <a:spLocks noGrp="1" noChangeArrowheads="1"/>
          </p:cNvSpPr>
          <p:nvPr>
            <p:ph type="body" idx="1"/>
          </p:nvPr>
        </p:nvSpPr>
        <p:spPr/>
        <p:txBody>
          <a:bodyPr/>
          <a:lstStyle/>
          <a:p>
            <a:pPr>
              <a:lnSpc>
                <a:spcPct val="80000"/>
              </a:lnSpc>
            </a:pPr>
            <a:r>
              <a:rPr lang="ja-JP" altLang="en-US" sz="2800"/>
              <a:t>生命の進化を生じる原因が環境の側にあるとすればそれは環境の分化にあるわけで、生命の進化もその本質は分化にある</a:t>
            </a:r>
          </a:p>
          <a:p>
            <a:pPr>
              <a:lnSpc>
                <a:spcPct val="80000"/>
              </a:lnSpc>
            </a:pPr>
            <a:r>
              <a:rPr lang="ja-JP" altLang="en-US" sz="2800"/>
              <a:t>人類の定住開始は新石器時代時代</a:t>
            </a:r>
            <a:r>
              <a:rPr lang="ja-JP" altLang="en-US" sz="2800">
                <a:solidFill>
                  <a:srgbClr val="FF0000"/>
                </a:solidFill>
              </a:rPr>
              <a:t>紀元前</a:t>
            </a:r>
            <a:r>
              <a:rPr lang="en-US" altLang="ja-JP" sz="2800">
                <a:solidFill>
                  <a:srgbClr val="FF0000"/>
                </a:solidFill>
              </a:rPr>
              <a:t>8</a:t>
            </a:r>
            <a:r>
              <a:rPr lang="ja-JP" altLang="en-US" sz="2800">
                <a:solidFill>
                  <a:srgbClr val="FF0000"/>
                </a:solidFill>
              </a:rPr>
              <a:t>千年前</a:t>
            </a:r>
            <a:endParaRPr lang="ja-JP" altLang="en-US" sz="2800" b="1">
              <a:solidFill>
                <a:srgbClr val="FF0000"/>
              </a:solidFill>
            </a:endParaRPr>
          </a:p>
          <a:p>
            <a:pPr>
              <a:lnSpc>
                <a:spcPct val="80000"/>
              </a:lnSpc>
            </a:pPr>
            <a:r>
              <a:rPr lang="ja-JP" altLang="en-US" sz="2800" b="1"/>
              <a:t>狩猟採集</a:t>
            </a:r>
            <a:r>
              <a:rPr lang="ja-JP" altLang="en-US" sz="2800"/>
              <a:t>：生物圏のエネルギー散逸と物質循環を利用したもの、人類だけのライフスタイルではない。そこで生きられる数は</a:t>
            </a:r>
            <a:r>
              <a:rPr lang="en-US" altLang="ja-JP" sz="2800">
                <a:solidFill>
                  <a:srgbClr val="FF0000"/>
                </a:solidFill>
              </a:rPr>
              <a:t>1000</a:t>
            </a:r>
            <a:r>
              <a:rPr lang="ja-JP" altLang="en-US" sz="2800">
                <a:solidFill>
                  <a:srgbClr val="FF0000"/>
                </a:solidFill>
              </a:rPr>
              <a:t>万人が上限</a:t>
            </a:r>
            <a:r>
              <a:rPr lang="ja-JP" altLang="en-US" sz="2800"/>
              <a:t>と推定される。地球にやさしい生き方であるがゆえに</a:t>
            </a:r>
            <a:r>
              <a:rPr lang="en-US" altLang="ja-JP" sz="2800">
                <a:solidFill>
                  <a:srgbClr val="FF0000"/>
                </a:solidFill>
              </a:rPr>
              <a:t>400</a:t>
            </a:r>
            <a:r>
              <a:rPr lang="ja-JP" altLang="en-US" sz="2800">
                <a:solidFill>
                  <a:srgbClr val="FF0000"/>
                </a:solidFill>
              </a:rPr>
              <a:t>万年</a:t>
            </a:r>
            <a:r>
              <a:rPr lang="ja-JP" altLang="en-US" sz="2800"/>
              <a:t>以上もの間滅亡することなく生き延びられてきた。</a:t>
            </a:r>
            <a:endParaRPr lang="ja-JP" altLang="en-US" sz="2800" b="1"/>
          </a:p>
          <a:p>
            <a:pPr>
              <a:lnSpc>
                <a:spcPct val="80000"/>
              </a:lnSpc>
            </a:pPr>
            <a:r>
              <a:rPr lang="ja-JP" altLang="en-US" sz="2800" b="1"/>
              <a:t>農耕牧畜</a:t>
            </a:r>
            <a:r>
              <a:rPr lang="ja-JP" altLang="en-US" sz="2800"/>
              <a:t>：自然の生態系のかわりに人口の生態系を構築し、それに依存して生きる生き方。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86210"/>
          </a:xfrm>
          <a:ln>
            <a:solidFill>
              <a:schemeClr val="accent1"/>
            </a:solidFill>
          </a:ln>
        </p:spPr>
        <p:txBody>
          <a:bodyPr>
            <a:normAutofit/>
          </a:bodyPr>
          <a:lstStyle/>
          <a:p>
            <a:r>
              <a:rPr lang="en-US" altLang="ja-JP" sz="5400" b="1" dirty="0" smtClean="0"/>
              <a:t>PM2.5</a:t>
            </a:r>
            <a:r>
              <a:rPr lang="en-US" altLang="ja-JP" b="1" dirty="0" smtClean="0"/>
              <a:t/>
            </a:r>
            <a:br>
              <a:rPr lang="en-US" altLang="ja-JP" b="1" dirty="0" smtClean="0"/>
            </a:br>
            <a:r>
              <a:rPr lang="ja-JP" altLang="en-US" b="1" dirty="0" smtClean="0"/>
              <a:t>（微小粒子状物質）</a:t>
            </a:r>
            <a:endParaRPr kumimoji="1" lang="ja-JP" altLang="en-US" dirty="0"/>
          </a:p>
        </p:txBody>
      </p:sp>
      <p:sp>
        <p:nvSpPr>
          <p:cNvPr id="3" name="コンテンツ プレースホルダ 2"/>
          <p:cNvSpPr>
            <a:spLocks noGrp="1"/>
          </p:cNvSpPr>
          <p:nvPr>
            <p:ph idx="1"/>
          </p:nvPr>
        </p:nvSpPr>
        <p:spPr>
          <a:xfrm>
            <a:off x="457200" y="2287413"/>
            <a:ext cx="8229600" cy="4525963"/>
          </a:xfrm>
        </p:spPr>
        <p:txBody>
          <a:bodyPr>
            <a:normAutofit lnSpcReduction="10000"/>
          </a:bodyPr>
          <a:lstStyle/>
          <a:p>
            <a:r>
              <a:rPr lang="ja-JP" altLang="en-US" dirty="0" smtClean="0"/>
              <a:t>大気中に浮遊している</a:t>
            </a:r>
            <a:r>
              <a:rPr lang="en-US" altLang="ja-JP" dirty="0" smtClean="0"/>
              <a:t>2.5μm</a:t>
            </a:r>
            <a:r>
              <a:rPr lang="ja-JP" altLang="en-US" dirty="0" smtClean="0"/>
              <a:t>（</a:t>
            </a:r>
            <a:r>
              <a:rPr lang="en-US" altLang="ja-JP" dirty="0" smtClean="0"/>
              <a:t>1μm</a:t>
            </a:r>
            <a:r>
              <a:rPr lang="ja-JP" altLang="en-US" dirty="0" smtClean="0"/>
              <a:t>は</a:t>
            </a:r>
            <a:r>
              <a:rPr lang="en-US" altLang="ja-JP" dirty="0" smtClean="0"/>
              <a:t>1mm</a:t>
            </a:r>
            <a:r>
              <a:rPr lang="ja-JP" altLang="en-US" dirty="0" smtClean="0"/>
              <a:t>の千分の</a:t>
            </a:r>
            <a:r>
              <a:rPr lang="en-US" altLang="ja-JP" dirty="0" smtClean="0"/>
              <a:t>1</a:t>
            </a:r>
            <a:r>
              <a:rPr lang="ja-JP" altLang="en-US" dirty="0" smtClean="0"/>
              <a:t>）以下の小さな粒子のことで、従来から環境基準を定めて対策を進めてきた浮遊粒子状物質（</a:t>
            </a:r>
            <a:r>
              <a:rPr lang="en-US" altLang="ja-JP" dirty="0" smtClean="0"/>
              <a:t>SPM</a:t>
            </a:r>
            <a:r>
              <a:rPr lang="ja-JP" altLang="en-US" dirty="0" smtClean="0"/>
              <a:t>：</a:t>
            </a:r>
            <a:r>
              <a:rPr lang="en-US" altLang="ja-JP" dirty="0" smtClean="0"/>
              <a:t>10μm</a:t>
            </a:r>
            <a:r>
              <a:rPr lang="ja-JP" altLang="en-US" dirty="0" smtClean="0"/>
              <a:t>以下の粒子）よりも小さな粒子</a:t>
            </a:r>
          </a:p>
          <a:p>
            <a:r>
              <a:rPr lang="en-US" altLang="ja-JP" dirty="0" smtClean="0"/>
              <a:t>PM2.5</a:t>
            </a:r>
            <a:r>
              <a:rPr lang="ja-JP" altLang="en-US" dirty="0" smtClean="0"/>
              <a:t>は非常に小さいため（髪の毛の太さの</a:t>
            </a:r>
            <a:r>
              <a:rPr lang="en-US" altLang="ja-JP" dirty="0" smtClean="0"/>
              <a:t>1/30</a:t>
            </a:r>
            <a:r>
              <a:rPr lang="ja-JP" altLang="en-US" dirty="0" smtClean="0"/>
              <a:t>程度）、肺の奥深くまで入りやすく、呼吸系への影響に加え、循環器系への影響が心配</a:t>
            </a:r>
          </a:p>
          <a:p>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a:solidFill>
              <a:schemeClr val="tx1"/>
            </a:solidFill>
          </a:ln>
        </p:spPr>
        <p:txBody>
          <a:bodyPr/>
          <a:lstStyle/>
          <a:p>
            <a:r>
              <a:rPr lang="ja-JP" altLang="en-US"/>
              <a:t>脳の肥大化</a:t>
            </a:r>
          </a:p>
        </p:txBody>
      </p:sp>
      <p:sp>
        <p:nvSpPr>
          <p:cNvPr id="17411" name="Rectangle 3"/>
          <p:cNvSpPr>
            <a:spLocks noGrp="1" noChangeArrowheads="1"/>
          </p:cNvSpPr>
          <p:nvPr>
            <p:ph type="body" idx="1"/>
          </p:nvPr>
        </p:nvSpPr>
        <p:spPr/>
        <p:txBody>
          <a:bodyPr/>
          <a:lstStyle/>
          <a:p>
            <a:pPr>
              <a:lnSpc>
                <a:spcPct val="90000"/>
              </a:lnSpc>
            </a:pPr>
            <a:r>
              <a:rPr lang="ja-JP" altLang="en-US" sz="2800"/>
              <a:t>猿から類人猿と人類に分かれたのは</a:t>
            </a:r>
            <a:r>
              <a:rPr lang="en-US" altLang="ja-JP" sz="2800" b="1"/>
              <a:t>500</a:t>
            </a:r>
            <a:r>
              <a:rPr lang="ja-JP" altLang="en-US" sz="2800" b="1"/>
              <a:t>万年前　</a:t>
            </a:r>
          </a:p>
          <a:p>
            <a:pPr>
              <a:lnSpc>
                <a:spcPct val="90000"/>
              </a:lnSpc>
            </a:pPr>
            <a:r>
              <a:rPr lang="ja-JP" altLang="en-US" sz="2800"/>
              <a:t>チンパンジーにも感情、政治は存在、道具使用</a:t>
            </a:r>
          </a:p>
          <a:p>
            <a:pPr>
              <a:lnSpc>
                <a:spcPct val="90000"/>
              </a:lnSpc>
            </a:pPr>
            <a:r>
              <a:rPr lang="ja-JP" altLang="en-US" sz="2800"/>
              <a:t>脳の肥大化というような生物学的な変化がそんな短期的に起こると思えない。</a:t>
            </a:r>
            <a:r>
              <a:rPr lang="ja-JP" altLang="en-US" sz="2800" b="1"/>
              <a:t>一万年前</a:t>
            </a:r>
            <a:r>
              <a:rPr lang="ja-JP" altLang="en-US" sz="2800"/>
              <a:t>ライフスタイルの転換が起こったその理由としてもっともらしいのはそのとき</a:t>
            </a:r>
            <a:r>
              <a:rPr lang="ja-JP" altLang="en-US" sz="2800" b="1"/>
              <a:t>大きな気候変動</a:t>
            </a:r>
            <a:r>
              <a:rPr lang="ja-JP" altLang="en-US" sz="2800"/>
              <a:t>があったからではないか</a:t>
            </a:r>
            <a:endParaRPr lang="ja-JP" altLang="en-US" sz="2800" b="1"/>
          </a:p>
          <a:p>
            <a:pPr>
              <a:lnSpc>
                <a:spcPct val="90000"/>
              </a:lnSpc>
            </a:pPr>
            <a:r>
              <a:rPr lang="ja-JP" altLang="en-US" sz="2800" b="1"/>
              <a:t>過去一万年前から現在にいたる間の温度変化を見ると驚くほど一定で安定</a:t>
            </a:r>
            <a:r>
              <a:rPr lang="ja-JP" altLang="en-US" sz="2800"/>
              <a:t>している。この安定した気候が、人類に農耕牧畜をはじめさせた。食料の安定的な確保が可能となった</a:t>
            </a:r>
            <a:endParaRPr lang="ja-JP" altLang="en-US" sz="2800" b="1"/>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a:solidFill>
              <a:schemeClr val="tx1"/>
            </a:solidFill>
          </a:ln>
        </p:spPr>
        <p:txBody>
          <a:bodyPr/>
          <a:lstStyle/>
          <a:p>
            <a:r>
              <a:rPr lang="ja-JP" altLang="en-US"/>
              <a:t>地球の定員：</a:t>
            </a:r>
            <a:r>
              <a:rPr lang="ja-JP" altLang="en-US" b="1"/>
              <a:t>８０～</a:t>
            </a:r>
            <a:r>
              <a:rPr lang="en-US" altLang="ja-JP" b="1"/>
              <a:t>100</a:t>
            </a:r>
            <a:r>
              <a:rPr lang="ja-JP" altLang="en-US" b="1"/>
              <a:t>億人</a:t>
            </a:r>
          </a:p>
        </p:txBody>
      </p:sp>
      <p:sp>
        <p:nvSpPr>
          <p:cNvPr id="18435" name="Rectangle 3"/>
          <p:cNvSpPr>
            <a:spLocks noGrp="1" noChangeArrowheads="1"/>
          </p:cNvSpPr>
          <p:nvPr>
            <p:ph type="body" idx="1"/>
          </p:nvPr>
        </p:nvSpPr>
        <p:spPr/>
        <p:txBody>
          <a:bodyPr/>
          <a:lstStyle/>
          <a:p>
            <a:r>
              <a:rPr lang="ja-JP" altLang="en-US"/>
              <a:t>先進国に住む人の年間消費量は穀物換算約</a:t>
            </a:r>
            <a:r>
              <a:rPr lang="en-US" altLang="ja-JP">
                <a:solidFill>
                  <a:srgbClr val="FF0000"/>
                </a:solidFill>
              </a:rPr>
              <a:t>800</a:t>
            </a:r>
            <a:r>
              <a:rPr lang="ja-JP" altLang="en-US">
                <a:solidFill>
                  <a:srgbClr val="FF0000"/>
                </a:solidFill>
              </a:rPr>
              <a:t>キログラム</a:t>
            </a:r>
          </a:p>
          <a:p>
            <a:r>
              <a:rPr lang="ja-JP" altLang="en-US"/>
              <a:t>世界の総穀物生産量は現在</a:t>
            </a:r>
            <a:r>
              <a:rPr lang="ja-JP" altLang="en-US">
                <a:solidFill>
                  <a:srgbClr val="FF0000"/>
                </a:solidFill>
              </a:rPr>
              <a:t>約</a:t>
            </a:r>
            <a:r>
              <a:rPr lang="en-US" altLang="ja-JP">
                <a:solidFill>
                  <a:srgbClr val="FF0000"/>
                </a:solidFill>
              </a:rPr>
              <a:t>25</a:t>
            </a:r>
            <a:r>
              <a:rPr lang="ja-JP" altLang="en-US">
                <a:solidFill>
                  <a:srgbClr val="FF0000"/>
                </a:solidFill>
              </a:rPr>
              <a:t>億トン</a:t>
            </a:r>
            <a:r>
              <a:rPr lang="ja-JP" altLang="en-US"/>
              <a:t>、すなわち</a:t>
            </a:r>
            <a:r>
              <a:rPr lang="en-US" altLang="ja-JP">
                <a:solidFill>
                  <a:srgbClr val="FF0000"/>
                </a:solidFill>
              </a:rPr>
              <a:t>30</a:t>
            </a:r>
            <a:r>
              <a:rPr lang="ja-JP" altLang="en-US">
                <a:solidFill>
                  <a:srgbClr val="FF0000"/>
                </a:solidFill>
              </a:rPr>
              <a:t>億人が上限</a:t>
            </a:r>
          </a:p>
          <a:p>
            <a:r>
              <a:rPr lang="ja-JP" altLang="en-US"/>
              <a:t>将来の増産を見込んでも</a:t>
            </a:r>
            <a:r>
              <a:rPr lang="en-US" altLang="ja-JP">
                <a:solidFill>
                  <a:srgbClr val="FF0000"/>
                </a:solidFill>
              </a:rPr>
              <a:t>90</a:t>
            </a:r>
            <a:r>
              <a:rPr lang="ja-JP" altLang="en-US">
                <a:solidFill>
                  <a:srgbClr val="FF0000"/>
                </a:solidFill>
              </a:rPr>
              <a:t>億人が限度</a:t>
            </a:r>
            <a:r>
              <a:rPr lang="ja-JP" altLang="en-US"/>
              <a:t> </a:t>
            </a:r>
          </a:p>
          <a:p>
            <a:r>
              <a:rPr lang="ja-JP" altLang="en-US"/>
              <a:t>居住可能な陸地での平均人口密度はほぼ北海道並みの</a:t>
            </a:r>
            <a:r>
              <a:rPr lang="ja-JP" altLang="en-US">
                <a:solidFill>
                  <a:srgbClr val="FF0000"/>
                </a:solidFill>
              </a:rPr>
              <a:t>７５人</a:t>
            </a:r>
            <a:r>
              <a:rPr lang="en-US" altLang="ja-JP">
                <a:solidFill>
                  <a:srgbClr val="FF0000"/>
                </a:solidFill>
              </a:rPr>
              <a:t>/km</a:t>
            </a:r>
            <a:r>
              <a:rPr lang="en-US" altLang="ja-JP" baseline="30000">
                <a:solidFill>
                  <a:srgbClr val="FF0000"/>
                </a:solidFill>
              </a:rPr>
              <a:t>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a:solidFill>
              <a:schemeClr val="tx1"/>
            </a:solidFill>
          </a:ln>
        </p:spPr>
        <p:txBody>
          <a:bodyPr/>
          <a:lstStyle/>
          <a:p>
            <a:r>
              <a:rPr lang="ja-JP" altLang="en-US"/>
              <a:t>豪州は森であった</a:t>
            </a:r>
          </a:p>
        </p:txBody>
      </p:sp>
      <p:sp>
        <p:nvSpPr>
          <p:cNvPr id="48131" name="Rectangle 3"/>
          <p:cNvSpPr>
            <a:spLocks noGrp="1" noChangeArrowheads="1"/>
          </p:cNvSpPr>
          <p:nvPr>
            <p:ph type="body" idx="1"/>
          </p:nvPr>
        </p:nvSpPr>
        <p:spPr/>
        <p:txBody>
          <a:bodyPr/>
          <a:lstStyle/>
          <a:p>
            <a:r>
              <a:rPr lang="ja-JP" altLang="en-US"/>
              <a:t>オーストラリア　　人類が火を使い砂漠化した</a:t>
            </a:r>
          </a:p>
          <a:p>
            <a:pPr>
              <a:buFontTx/>
              <a:buNone/>
            </a:pPr>
            <a:r>
              <a:rPr lang="ja-JP" altLang="en-US"/>
              <a:t>　　　　　　　　　　　　　湖が干上がった</a:t>
            </a:r>
          </a:p>
          <a:p>
            <a:r>
              <a:rPr lang="ja-JP" altLang="en-US"/>
              <a:t>世界４大文明はすべてエネルギー源を森林にもとめ、滅びた。</a:t>
            </a:r>
          </a:p>
          <a:p>
            <a:r>
              <a:rPr lang="ja-JP" altLang="en-US"/>
              <a:t>日本も江戸時代経験</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1066800"/>
          </a:xfrm>
          <a:ln>
            <a:solidFill>
              <a:schemeClr val="tx1"/>
            </a:solidFill>
          </a:ln>
        </p:spPr>
        <p:txBody>
          <a:bodyPr/>
          <a:lstStyle/>
          <a:p>
            <a:r>
              <a:rPr lang="ja-JP" altLang="en-US" sz="4000"/>
              <a:t>稲作社会</a:t>
            </a:r>
          </a:p>
        </p:txBody>
      </p:sp>
      <p:sp>
        <p:nvSpPr>
          <p:cNvPr id="51203" name="Rectangle 3"/>
          <p:cNvSpPr>
            <a:spLocks noGrp="1" noChangeArrowheads="1"/>
          </p:cNvSpPr>
          <p:nvPr>
            <p:ph type="body" idx="1"/>
          </p:nvPr>
        </p:nvSpPr>
        <p:spPr>
          <a:xfrm>
            <a:off x="457200" y="1600200"/>
            <a:ext cx="8229600" cy="4997450"/>
          </a:xfrm>
        </p:spPr>
        <p:txBody>
          <a:bodyPr/>
          <a:lstStyle/>
          <a:p>
            <a:pPr>
              <a:lnSpc>
                <a:spcPct val="80000"/>
              </a:lnSpc>
            </a:pPr>
            <a:r>
              <a:rPr lang="ja-JP" altLang="en-US" sz="2800"/>
              <a:t>東南アジアは非常に人口密度の高い社会である。それは稲作社会だからである。</a:t>
            </a:r>
          </a:p>
          <a:p>
            <a:pPr>
              <a:lnSpc>
                <a:spcPct val="80000"/>
              </a:lnSpc>
            </a:pPr>
            <a:r>
              <a:rPr lang="ja-JP" altLang="en-US" sz="2800"/>
              <a:t>しかしあまり言われていないことであるが、稲作社会はタイ・インド・ビルマ・ベトナムなどの大陸部に集中し、ジャワ・スマトラ・ニューギニアなどの島嶼部にはあまり存在しない。むしろこれらの地域は人口が希薄である。</a:t>
            </a:r>
          </a:p>
          <a:p>
            <a:pPr>
              <a:lnSpc>
                <a:spcPct val="80000"/>
              </a:lnSpc>
            </a:pPr>
            <a:r>
              <a:rPr lang="ja-JP" altLang="en-US" sz="2800"/>
              <a:t>稲作地帯では通常上流からの水が供給されている。この水は主にチベットの雪解け水であり、雲南省を通る横断山脈を流れる川で運ばれてくる。したがって各種の物質が溶け込んでいる。一般的にいって湖沼は各種の成分が多く、土壌も栄養分に富んでい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457200" y="0"/>
            <a:ext cx="8229600" cy="6858000"/>
          </a:xfrm>
        </p:spPr>
        <p:txBody>
          <a:bodyPr/>
          <a:lstStyle/>
          <a:p>
            <a:r>
              <a:rPr lang="ja-JP" altLang="en-US" sz="2800"/>
              <a:t>一方島嶼部にはこのような栄養を補給する山や川がない。島嶼部にも熱帯雨林は存在する。しかしこの熱帯雨林は、稲作地帯とも大陸部の熱帯雨林とも、植物の条件が非常に異なっている。 ジャカルタの場合、雨は１２月から３月に掛けて集中的に降り、１年の降水量は１９０９ミリに達する。なお東京は１４６０ミリである。</a:t>
            </a:r>
          </a:p>
          <a:p>
            <a:r>
              <a:rPr lang="ja-JP" altLang="en-US" sz="2800"/>
              <a:t>このような熱帯の多雨林では、大量の雨で土壌の塩分が流されてしまう。 だから水と空気で合成できるもの以外は、全て太古から植物の体（木材）の中に蓄えられてきた。そして樹木を切り倒してよそに運び出すと、土壌はたちまち金属塩分を失ってしまう。ジャワ・スマトラ・ニューギニアといった土地はこのような森林を抱えている。</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57200" y="0"/>
            <a:ext cx="8229600" cy="6858000"/>
          </a:xfrm>
        </p:spPr>
        <p:txBody>
          <a:bodyPr/>
          <a:lstStyle/>
          <a:p>
            <a:pPr>
              <a:lnSpc>
                <a:spcPct val="90000"/>
              </a:lnSpc>
            </a:pPr>
            <a:r>
              <a:rPr lang="ja-JP" altLang="en-US"/>
              <a:t>もう一つの林はマングローブである。これはまたやっかいな植生である。マングローブ林では海水中で多数の細菌が生活している。その細菌のひとつは海水中の硫黄を集める習性がある。従ってマングローブ林の下には硫黄が濃縮されている。このような土壌を乾燥させると、たちまち硫化水素が発生し、ｐＨが急速に下がる。毒土といわれるものである。</a:t>
            </a:r>
          </a:p>
          <a:p>
            <a:pPr>
              <a:lnSpc>
                <a:spcPct val="90000"/>
              </a:lnSpc>
            </a:pPr>
            <a:r>
              <a:rPr lang="ja-JP" altLang="en-US"/>
              <a:t>このような植物的な条件を抱えているので、東南アジアでは古来稲作は大陸部で、海運は島嶼部で発達していた。そして島嶼部は食糧を自給することなく、主にタイから輸入していたのである。現在考えてみても、開発の出来ない土地が多い。</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ln w="38100">
            <a:solidFill>
              <a:schemeClr val="tx1"/>
            </a:solidFill>
          </a:ln>
        </p:spPr>
        <p:txBody>
          <a:bodyPr/>
          <a:lstStyle/>
          <a:p>
            <a:r>
              <a:rPr lang="ja-JP" altLang="en-US" dirty="0" smtClean="0"/>
              <a:t>　ガラパゴス</a:t>
            </a:r>
            <a:endParaRPr lang="ja-JP" altLang="en-US" dirty="0"/>
          </a:p>
        </p:txBody>
      </p:sp>
      <p:sp>
        <p:nvSpPr>
          <p:cNvPr id="55299" name="Rectangle 3"/>
          <p:cNvSpPr>
            <a:spLocks noGrp="1" noChangeArrowheads="1"/>
          </p:cNvSpPr>
          <p:nvPr>
            <p:ph type="body" idx="1"/>
          </p:nvPr>
        </p:nvSpPr>
        <p:spPr>
          <a:xfrm>
            <a:off x="457200" y="1711325"/>
            <a:ext cx="8229600" cy="4525963"/>
          </a:xfrm>
        </p:spPr>
        <p:txBody>
          <a:bodyPr/>
          <a:lstStyle/>
          <a:p>
            <a:r>
              <a:rPr lang="ja-JP" altLang="en-US"/>
              <a:t>１９３６年行政布告により制定されたエクアドル最初の国立公園</a:t>
            </a:r>
          </a:p>
          <a:p>
            <a:r>
              <a:rPr lang="ja-JP" altLang="en-US"/>
              <a:t>全諸島の９７％は自然保護のための山林管理法により「保護区域」に指定</a:t>
            </a:r>
          </a:p>
          <a:p>
            <a:r>
              <a:rPr lang="ja-JP" altLang="en-US"/>
              <a:t>１９７８年ユネスコは世界自然遺産の部にガラパゴス諸島を登録、１９８４年陸地部分が世界生物圏保護区として認定、２００１年海洋保護区も世界遺産に拡大登録</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a:solidFill>
              <a:schemeClr val="tx1"/>
            </a:solidFill>
          </a:ln>
        </p:spPr>
        <p:txBody>
          <a:bodyPr/>
          <a:lstStyle/>
          <a:p>
            <a:r>
              <a:rPr lang="ja-JP" altLang="en-US"/>
              <a:t>ガラパゴス特別検疫制度</a:t>
            </a:r>
          </a:p>
        </p:txBody>
      </p:sp>
      <p:sp>
        <p:nvSpPr>
          <p:cNvPr id="54275" name="Rectangle 3"/>
          <p:cNvSpPr>
            <a:spLocks noGrp="1" noChangeArrowheads="1"/>
          </p:cNvSpPr>
          <p:nvPr>
            <p:ph type="body" idx="1"/>
          </p:nvPr>
        </p:nvSpPr>
        <p:spPr/>
        <p:txBody>
          <a:bodyPr/>
          <a:lstStyle/>
          <a:p>
            <a:r>
              <a:rPr lang="ja-JP" altLang="en-US"/>
              <a:t>外来種にようガラパゴス固有生態系への影響、破壊を未然に防ぐための制度</a:t>
            </a:r>
          </a:p>
          <a:p>
            <a:r>
              <a:rPr lang="ja-JP" altLang="en-US"/>
              <a:t>本土を出発する前には預け入れ荷物の検査、到着後は手荷物検査</a:t>
            </a:r>
          </a:p>
          <a:p>
            <a:r>
              <a:rPr lang="ja-JP" altLang="en-US"/>
              <a:t>１２歳以上の外国人は入島料一人１００ドル、２歳～１１歳は５０ドル支払う</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052736"/>
            <a:ext cx="8134672" cy="1470025"/>
          </a:xfrm>
          <a:ln w="38100">
            <a:solidFill>
              <a:schemeClr val="tx1">
                <a:lumMod val="95000"/>
                <a:lumOff val="5000"/>
              </a:schemeClr>
            </a:solidFill>
          </a:ln>
        </p:spPr>
        <p:txBody>
          <a:bodyPr/>
          <a:lstStyle/>
          <a:p>
            <a:r>
              <a:rPr kumimoji="1" lang="ja-JP" altLang="en-US" dirty="0" smtClean="0"/>
              <a:t>エコ、サステイナブル、グリーン</a:t>
            </a:r>
            <a:r>
              <a:rPr kumimoji="1" lang="en-US" altLang="ja-JP" dirty="0" smtClean="0"/>
              <a:t/>
            </a:r>
            <a:br>
              <a:rPr kumimoji="1" lang="en-US" altLang="ja-JP" dirty="0" smtClean="0"/>
            </a:br>
            <a:r>
              <a:rPr kumimoji="1" lang="ja-JP" altLang="en-US" dirty="0" smtClean="0"/>
              <a:t>の氾濫</a:t>
            </a:r>
            <a:endParaRPr kumimoji="1" lang="ja-JP" altLang="en-US" dirty="0"/>
          </a:p>
        </p:txBody>
      </p:sp>
      <p:sp>
        <p:nvSpPr>
          <p:cNvPr id="5" name="サブタイトル 4"/>
          <p:cNvSpPr>
            <a:spLocks noGrp="1"/>
          </p:cNvSpPr>
          <p:nvPr>
            <p:ph type="subTitle" idx="1"/>
          </p:nvPr>
        </p:nvSpPr>
        <p:spPr>
          <a:xfrm>
            <a:off x="971600" y="2780928"/>
            <a:ext cx="7376864" cy="2495128"/>
          </a:xfrm>
        </p:spPr>
        <p:txBody>
          <a:bodyPr>
            <a:noAutofit/>
          </a:bodyPr>
          <a:lstStyle/>
          <a:p>
            <a:pPr algn="l"/>
            <a:r>
              <a:rPr kumimoji="1" lang="ja-JP" altLang="en-US" sz="4400" dirty="0" smtClean="0">
                <a:solidFill>
                  <a:schemeClr val="tx1">
                    <a:lumMod val="95000"/>
                    <a:lumOff val="5000"/>
                  </a:schemeClr>
                </a:solidFill>
              </a:rPr>
              <a:t>環境問題をクローズアップさせた効果はあったが、学者としてよりビジネスになっている</a:t>
            </a:r>
            <a:endParaRPr kumimoji="1" lang="ja-JP" altLang="en-US" sz="4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38100">
            <a:solidFill>
              <a:schemeClr val="tx1"/>
            </a:solidFill>
          </a:ln>
        </p:spPr>
        <p:txBody>
          <a:bodyPr/>
          <a:lstStyle/>
          <a:p>
            <a:r>
              <a:rPr kumimoji="1" lang="ja-JP" altLang="en-US" dirty="0" smtClean="0"/>
              <a:t>低炭素社会に与する学者が答えるべき二つの問題</a:t>
            </a:r>
            <a:endParaRPr kumimoji="1" lang="ja-JP" altLang="en-US" dirty="0"/>
          </a:p>
        </p:txBody>
      </p:sp>
      <p:sp>
        <p:nvSpPr>
          <p:cNvPr id="5" name="サブタイトル 4"/>
          <p:cNvSpPr>
            <a:spLocks noGrp="1"/>
          </p:cNvSpPr>
          <p:nvPr>
            <p:ph type="subTitle" idx="1"/>
          </p:nvPr>
        </p:nvSpPr>
        <p:spPr/>
        <p:txBody>
          <a:bodyPr>
            <a:noAutofit/>
          </a:bodyPr>
          <a:lstStyle/>
          <a:p>
            <a:pPr algn="l"/>
            <a:r>
              <a:rPr kumimoji="1" lang="ja-JP" altLang="en-US" sz="6000" dirty="0" smtClean="0">
                <a:solidFill>
                  <a:schemeClr val="tx1">
                    <a:lumMod val="95000"/>
                    <a:lumOff val="5000"/>
                  </a:schemeClr>
                </a:solidFill>
              </a:rPr>
              <a:t>①　地球寒冷化</a:t>
            </a:r>
            <a:endParaRPr kumimoji="1" lang="en-US" altLang="ja-JP" sz="6000" dirty="0" smtClean="0">
              <a:solidFill>
                <a:schemeClr val="tx1">
                  <a:lumMod val="95000"/>
                  <a:lumOff val="5000"/>
                </a:schemeClr>
              </a:solidFill>
            </a:endParaRPr>
          </a:p>
          <a:p>
            <a:pPr algn="l"/>
            <a:r>
              <a:rPr lang="ja-JP" altLang="en-US" sz="6000" dirty="0" smtClean="0">
                <a:solidFill>
                  <a:schemeClr val="tx1">
                    <a:lumMod val="95000"/>
                    <a:lumOff val="5000"/>
                  </a:schemeClr>
                </a:solidFill>
              </a:rPr>
              <a:t>②人工光合成</a:t>
            </a:r>
            <a:endParaRPr kumimoji="1" lang="ja-JP" altLang="en-US" sz="6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accent1"/>
            </a:solidFill>
          </a:ln>
        </p:spPr>
        <p:txBody>
          <a:bodyPr/>
          <a:lstStyle/>
          <a:p>
            <a:r>
              <a:rPr kumimoji="1" lang="ja-JP" altLang="en-US" dirty="0" smtClean="0"/>
              <a:t>ＰＭ２．５問題</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隣人は選べない</a:t>
            </a:r>
            <a:endParaRPr lang="en-US" altLang="ja-JP" dirty="0" smtClean="0"/>
          </a:p>
          <a:p>
            <a:r>
              <a:rPr lang="ja-JP" altLang="en-US" dirty="0" smtClean="0"/>
              <a:t>中国</a:t>
            </a:r>
            <a:r>
              <a:rPr lang="ja-JP" altLang="en-US" dirty="0"/>
              <a:t>大陸から</a:t>
            </a:r>
            <a:r>
              <a:rPr lang="ja-JP" altLang="en-US" dirty="0" smtClean="0"/>
              <a:t>飛来</a:t>
            </a:r>
            <a:endParaRPr lang="en-US" altLang="ja-JP" dirty="0" smtClean="0"/>
          </a:p>
          <a:p>
            <a:r>
              <a:rPr lang="ja-JP" altLang="en-US" dirty="0" smtClean="0"/>
              <a:t>黄砂</a:t>
            </a:r>
            <a:endParaRPr lang="en-US" altLang="ja-JP" dirty="0" smtClean="0"/>
          </a:p>
          <a:p>
            <a:r>
              <a:rPr kumimoji="1" lang="ja-JP" altLang="en-US" dirty="0" smtClean="0"/>
              <a:t>原子力事故</a:t>
            </a:r>
            <a:endParaRPr kumimoji="1" lang="en-US" altLang="ja-JP" dirty="0" smtClean="0"/>
          </a:p>
          <a:p>
            <a:r>
              <a:rPr lang="ja-JP" altLang="en-US" dirty="0" smtClean="0">
                <a:solidFill>
                  <a:srgbClr val="FF0000"/>
                </a:solidFill>
              </a:rPr>
              <a:t>中国環境汚染大国⇒環境市場大国　　日本の技術が中国に輸出出来ていない　高コスト</a:t>
            </a:r>
            <a:endParaRPr kumimoji="1" lang="en-US" altLang="ja-JP" dirty="0" smtClean="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bg2"/>
          </a:solidFill>
          <a:ln>
            <a:solidFill>
              <a:schemeClr val="tx1">
                <a:lumMod val="95000"/>
                <a:lumOff val="5000"/>
              </a:schemeClr>
            </a:solidFill>
          </a:ln>
        </p:spPr>
        <p:txBody>
          <a:bodyPr/>
          <a:lstStyle/>
          <a:p>
            <a:r>
              <a:rPr lang="en-US" altLang="ja-JP" b="1" dirty="0" smtClean="0"/>
              <a:t>[ </a:t>
            </a:r>
            <a:r>
              <a:rPr lang="ja-JP" altLang="ja-JP" b="1" dirty="0" smtClean="0"/>
              <a:t>田中宇：地球温暖化の終わり</a:t>
            </a:r>
            <a:r>
              <a:rPr lang="en-US" altLang="ja-JP" b="1" dirty="0" smtClean="0"/>
              <a:t> ]</a:t>
            </a:r>
            <a:endParaRPr kumimoji="1" lang="ja-JP" altLang="en-US" dirty="0"/>
          </a:p>
        </p:txBody>
      </p:sp>
      <p:sp>
        <p:nvSpPr>
          <p:cNvPr id="3" name="サブタイトル 2"/>
          <p:cNvSpPr>
            <a:spLocks noGrp="1"/>
          </p:cNvSpPr>
          <p:nvPr>
            <p:ph type="subTitle" idx="1"/>
          </p:nvPr>
        </p:nvSpPr>
        <p:spPr/>
        <p:txBody>
          <a:bodyPr/>
          <a:lstStyle/>
          <a:p>
            <a:r>
              <a:rPr lang="ja-JP" altLang="ja-JP" dirty="0"/>
              <a:t>田中宇の国際ニュース解説 無料版</a:t>
            </a:r>
            <a:r>
              <a:rPr lang="en-US" altLang="ja-JP" dirty="0"/>
              <a:t> 2014</a:t>
            </a:r>
            <a:r>
              <a:rPr lang="ja-JP" altLang="ja-JP" dirty="0"/>
              <a:t>年</a:t>
            </a:r>
            <a:r>
              <a:rPr lang="en-US" altLang="ja-JP" dirty="0"/>
              <a:t>1</a:t>
            </a:r>
            <a:r>
              <a:rPr lang="ja-JP" altLang="ja-JP" dirty="0"/>
              <a:t>月</a:t>
            </a:r>
            <a:r>
              <a:rPr lang="en-US" altLang="ja-JP" dirty="0"/>
              <a:t>29</a:t>
            </a:r>
            <a:r>
              <a:rPr lang="ja-JP" altLang="ja-JP" dirty="0"/>
              <a:t>日 </a:t>
            </a:r>
            <a:r>
              <a:rPr lang="en-US" altLang="ja-JP" dirty="0">
                <a:hlinkClick r:id="rId3"/>
              </a:rPr>
              <a:t>http://tanakanews.com/</a:t>
            </a:r>
            <a:endParaRPr lang="ja-JP" altLang="ja-JP" dirty="0"/>
          </a:p>
          <a:p>
            <a:endParaRPr kumimoji="1" lang="ja-JP"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a:bodyPr>
          <a:lstStyle/>
          <a:p>
            <a:r>
              <a:rPr kumimoji="1" lang="ja-JP" altLang="en-US" dirty="0" smtClean="0"/>
              <a:t>地球寒冷化説</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ja-JP" altLang="ja-JP" dirty="0" smtClean="0"/>
              <a:t>世界</a:t>
            </a:r>
            <a:r>
              <a:rPr lang="ja-JP" altLang="ja-JP" dirty="0"/>
              <a:t>はこれから１７世紀後半に起きたような「小氷河期」になる可能性が</a:t>
            </a:r>
            <a:r>
              <a:rPr lang="ja-JP" altLang="ja-JP" dirty="0" smtClean="0"/>
              <a:t>高まる</a:t>
            </a:r>
            <a:r>
              <a:rPr lang="ja-JP" altLang="ja-JP" dirty="0"/>
              <a:t>という指摘が、</a:t>
            </a:r>
            <a:r>
              <a:rPr lang="ja-JP" altLang="ja-JP" dirty="0" smtClean="0"/>
              <a:t>学者から</a:t>
            </a:r>
            <a:r>
              <a:rPr lang="ja-JP" altLang="ja-JP" dirty="0"/>
              <a:t>出ている</a:t>
            </a:r>
            <a:r>
              <a:rPr lang="ja-JP" altLang="ja-JP" dirty="0" smtClean="0"/>
              <a:t>。</a:t>
            </a:r>
            <a:endParaRPr lang="en-US" altLang="ja-JP" dirty="0" smtClean="0"/>
          </a:p>
          <a:p>
            <a:r>
              <a:rPr lang="ja-JP" altLang="ja-JP" dirty="0" smtClean="0"/>
              <a:t>黒点</a:t>
            </a:r>
            <a:r>
              <a:rPr lang="ja-JP" altLang="ja-JP" dirty="0"/>
              <a:t>など太陽の活動は、１１年周期のピークにあるが、ピークの高さが異様に低く、これから太陽の活動が低下していくと、マスコミや政府が喧伝する「地球温暖化」とは逆の「地球寒冷化」「小氷河期」が起こるという</a:t>
            </a:r>
            <a:r>
              <a:rPr lang="ja-JP" altLang="ja-JP" dirty="0" smtClean="0"/>
              <a:t>分析</a:t>
            </a:r>
            <a:endParaRPr lang="ja-JP" altLang="ja-JP" dirty="0"/>
          </a:p>
          <a:p>
            <a:r>
              <a:rPr lang="ja-JP" altLang="ja-JP" dirty="0"/>
              <a:t>太陽が地球に与えるエネルギーの総量は、地球上の他の動きによって発生するエネルギーの合計量の２５００倍も大きい。だから、太陽の活動が少し変化しただけで、地球の気候に与える影響も非常に大きいものになる</a:t>
            </a:r>
            <a:r>
              <a:rPr lang="en-US" altLang="ja-JP" dirty="0"/>
              <a:t> </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lnSpcReduction="10000"/>
          </a:bodyPr>
          <a:lstStyle/>
          <a:p>
            <a:r>
              <a:rPr lang="ja-JP" altLang="en-US" dirty="0" smtClean="0"/>
              <a:t>大阪市立大学（神谷信夫教授）と岡山大学（沈建仁教授）のグループが、葉緑素（光合成を行っている植物の器官）の中の光合成を担う組織が、どんな原子から成り立ち、どんな形（構造）をしているのかを明らかにしました。この研究は世界最高峰の科学雑誌</a:t>
            </a:r>
            <a:r>
              <a:rPr lang="en-US" altLang="ja-JP" dirty="0" smtClean="0"/>
              <a:t>『</a:t>
            </a:r>
            <a:r>
              <a:rPr lang="ja-JP" altLang="en-US" dirty="0" smtClean="0"/>
              <a:t>サイエンス</a:t>
            </a:r>
            <a:r>
              <a:rPr lang="en-US" altLang="ja-JP" dirty="0" smtClean="0"/>
              <a:t>』</a:t>
            </a:r>
            <a:r>
              <a:rPr lang="ja-JP" altLang="en-US" dirty="0" smtClean="0"/>
              <a:t>の「２０１１年　科学上の１０大発見」にも選ばれています。</a:t>
            </a:r>
            <a:br>
              <a:rPr lang="ja-JP" altLang="en-US" dirty="0" smtClean="0"/>
            </a:br>
            <a:r>
              <a:rPr lang="ja-JP" altLang="en-US" dirty="0" smtClean="0"/>
              <a:t>　人工光合成の研究では、日本は世界をリードしているんです</a:t>
            </a:r>
            <a:endParaRPr kumimoji="1" lang="ja-JP"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温暖化の原因は二酸化炭素？</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10000"/>
          </a:bodyPr>
          <a:lstStyle/>
          <a:p>
            <a:r>
              <a:rPr lang="ja-JP" altLang="ja-JP" dirty="0"/>
              <a:t>政府やマスコミ、学界が喧伝する「地球温暖化人為説」は、恣意性の高いコンピュータモデルしか根拠がなく、科学的に正しい可能性がかなり低い</a:t>
            </a:r>
            <a:r>
              <a:rPr lang="ja-JP" altLang="ja-JP" dirty="0" smtClean="0"/>
              <a:t>。</a:t>
            </a:r>
            <a:endParaRPr lang="en-US" altLang="ja-JP" dirty="0" smtClean="0"/>
          </a:p>
          <a:p>
            <a:r>
              <a:rPr lang="ja-JP" altLang="ja-JP" dirty="0" smtClean="0"/>
              <a:t>これ</a:t>
            </a:r>
            <a:r>
              <a:rPr lang="ja-JP" altLang="ja-JP" dirty="0"/>
              <a:t>までの研究を読むと、二酸化炭素の増加が地球を上げる要素なのか下げる要素なのかも確定的に言うことは</a:t>
            </a:r>
            <a:r>
              <a:rPr lang="ja-JP" altLang="ja-JP" dirty="0" smtClean="0"/>
              <a:t>困難</a:t>
            </a:r>
            <a:endParaRPr lang="en-US" altLang="ja-JP" dirty="0" smtClean="0"/>
          </a:p>
          <a:p>
            <a:r>
              <a:rPr lang="ja-JP" altLang="ja-JP" dirty="0" smtClean="0"/>
              <a:t>１７世紀</a:t>
            </a:r>
            <a:r>
              <a:rPr lang="ja-JP" altLang="ja-JP" dirty="0"/>
              <a:t>後半のマウンダー極小期のように小氷河期が来て太陽の活動が低下することによる地球寒冷化の規模をはるかに下回り、結果として地球は今後数十年間、寒冷化することになる。</a:t>
            </a:r>
          </a:p>
          <a:p>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トンガでは海面低下</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a:bodyPr>
          <a:lstStyle/>
          <a:p>
            <a:r>
              <a:rPr lang="ja-JP" altLang="ja-JP" dirty="0" smtClean="0"/>
              <a:t>地球</a:t>
            </a:r>
            <a:r>
              <a:rPr lang="ja-JP" altLang="ja-JP" dirty="0"/>
              <a:t>の平均気温は、すでに１９９７年から横ばい状態が続き、それまでの上昇傾向が止まっている。温暖化人為説の「総本山」である国連のＩＰＣＣ（国連気候変動パネル）はようやく昨年からその傾向について認め始めた</a:t>
            </a:r>
            <a:r>
              <a:rPr lang="ja-JP" altLang="ja-JP" dirty="0" smtClean="0"/>
              <a:t>。</a:t>
            </a:r>
            <a:endParaRPr lang="en-US" altLang="ja-JP" dirty="0" smtClean="0"/>
          </a:p>
          <a:p>
            <a:r>
              <a:rPr lang="ja-JP" altLang="ja-JP" dirty="0"/>
              <a:t>地球温暖化は、極地の氷が溶けて海面上昇を引き起こし、標高が低い土地が大半の小島群からなる島嶼の諸国が沈んでしまうと懸念されている。しかし実際のところ、モルジブでは海面上昇の懸念を無視して、海面すれすれのところに新空港が作られた。トンガでは海面が低下している。</a:t>
            </a:r>
          </a:p>
          <a:p>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ja-JP" altLang="ja-JP" dirty="0" smtClean="0"/>
              <a:t>地球温暖化問題の本質</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dirty="0" smtClean="0"/>
              <a:t>経済</a:t>
            </a:r>
            <a:r>
              <a:rPr lang="ja-JP" altLang="ja-JP" dirty="0"/>
              <a:t>が成熟化して環境技術も高いため二酸化炭素などの排出量が減った先進諸国が、これから排出量を増やして経済成長（金儲け）しようとする途上諸国から資金をピンハネするための国際政治</a:t>
            </a:r>
            <a:r>
              <a:rPr lang="ja-JP" altLang="ja-JP" dirty="0" smtClean="0"/>
              <a:t>詐欺</a:t>
            </a:r>
            <a:endParaRPr lang="en-US" altLang="ja-JP" dirty="0" smtClean="0"/>
          </a:p>
          <a:p>
            <a:r>
              <a:rPr lang="ja-JP" altLang="ja-JP" dirty="0" smtClean="0"/>
              <a:t>米国</a:t>
            </a:r>
            <a:r>
              <a:rPr lang="ja-JP" altLang="ja-JP" dirty="0"/>
              <a:t>の影響力の低下、中露などが率いる途上諸国の台頭、覇権の多極化により、０９年のＣＯＰ１５を境に「これまで二酸化炭素をさんざん排出した先進諸国が、途上諸国に金を出せ」という要求が国際的に強まった。</a:t>
            </a:r>
          </a:p>
          <a:p>
            <a:endParaRPr kumimoji="1"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人工</a:t>
            </a:r>
            <a:r>
              <a:rPr kumimoji="1" lang="ja-JP" altLang="en-US" dirty="0" smtClean="0"/>
              <a:t>光合成と温暖化問題</a:t>
            </a:r>
            <a:endParaRPr kumimoji="1" lang="ja-JP" altLang="en-US" dirty="0"/>
          </a:p>
        </p:txBody>
      </p:sp>
      <p:sp>
        <p:nvSpPr>
          <p:cNvPr id="3" name="コンテンツ プレースホルダ 2"/>
          <p:cNvSpPr>
            <a:spLocks noGrp="1"/>
          </p:cNvSpPr>
          <p:nvPr>
            <p:ph idx="1"/>
          </p:nvPr>
        </p:nvSpPr>
        <p:spPr/>
        <p:txBody>
          <a:bodyPr>
            <a:normAutofit/>
          </a:bodyPr>
          <a:lstStyle/>
          <a:p>
            <a:endParaRPr lang="ja-JP" altLang="ja-JP" dirty="0" smtClean="0"/>
          </a:p>
          <a:p>
            <a:r>
              <a:rPr lang="ja-JP" altLang="ja-JP" dirty="0" smtClean="0"/>
              <a:t>人工光合成は、文字通り光合成を人為的に行う技術のこと。自然界での光合成は、水・二酸化炭素と、太陽光などの光エネルギーから化学エネルギーとして炭水化物などを合成するものであるが、広義の人工光合成には太陽電池を含むことがある</a:t>
            </a:r>
          </a:p>
          <a:p>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81922" name="Picture 2" descr="http://s-park.wao.ne.jp/wp-content/uploads/2013/09/人工光合成-300x188.jpg">
            <a:hlinkClick r:id="rId3"/>
          </p:cNvPr>
          <p:cNvPicPr>
            <a:picLocks noChangeAspect="1" noChangeArrowheads="1"/>
          </p:cNvPicPr>
          <p:nvPr/>
        </p:nvPicPr>
        <p:blipFill>
          <a:blip r:embed="rId4" cstate="print"/>
          <a:srcRect/>
          <a:stretch>
            <a:fillRect/>
          </a:stretch>
        </p:blipFill>
        <p:spPr bwMode="auto">
          <a:xfrm>
            <a:off x="63500" y="1335781"/>
            <a:ext cx="8396932" cy="5248083"/>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http://s-park.wao.ne.jp/archives/1161</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光エネルギーで水を、酸素と電子、そして水素イオン（イオンとは電子を１つ失ったり、得たりした状態の原子。この場合は電子を失った原子）の３つに分離する「明反応」、その水素イオンと電子、さらに二酸化炭素を使ってでんぷんや糖をつくる「暗反応」の２つで成り立っています。「明」と「暗」は文字通り、光を使うかどうかを示しています。</a:t>
            </a:r>
            <a:endParaRPr kumimoji="1" lang="ja-JP" alt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送電ロスといいます。また、電気は貯めることができません。春につくって余った電気を、最も需要が多い夏に使えないのは、このためです。このように太陽光発電にも問題は多いんです。</a:t>
            </a:r>
            <a:br>
              <a:rPr lang="ja-JP" altLang="en-US" dirty="0" smtClean="0"/>
            </a:br>
            <a:r>
              <a:rPr lang="ja-JP" altLang="en-US" dirty="0" smtClean="0"/>
              <a:t>　一方、人工光合成でメタノールなど燃料となる液体をつくれば、それをタンカーに積んでいろいろなところに運ぶことができます。液体ですから貯蔵も可能。</a:t>
            </a:r>
            <a:endParaRPr kumimoji="1" lang="ja-JP"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日本の水</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雪、梅雨、台風により日本列島に水がもたらされる</a:t>
            </a:r>
            <a:endParaRPr kumimoji="1" lang="en-US" altLang="ja-JP" dirty="0" smtClean="0"/>
          </a:p>
          <a:p>
            <a:r>
              <a:rPr lang="ja-JP" altLang="en-US" dirty="0" smtClean="0"/>
              <a:t>アジア大陸、ヒマラヤ山脈、中国内陸部砂漠地帯、太平洋・日本海の存在により、上昇気流が発生し、日本に水がもたらされる。</a:t>
            </a:r>
            <a:endParaRPr lang="en-US" altLang="ja-JP" dirty="0" smtClean="0"/>
          </a:p>
          <a:p>
            <a:r>
              <a:rPr kumimoji="1" lang="ja-JP" altLang="en-US" dirty="0" smtClean="0"/>
              <a:t>台風は、赤道を熱を最も効率よく北極・南極に運ぶ手段である</a:t>
            </a:r>
            <a:endParaRPr kumimoji="1" lang="en-US" altLang="ja-JP" dirty="0" smtClean="0"/>
          </a:p>
          <a:p>
            <a:r>
              <a:rPr lang="ja-JP" altLang="en-US" dirty="0" smtClean="0"/>
              <a:t>中国内陸部緑化は日本列島に影響を及ぼす可能性あり</a:t>
            </a:r>
            <a:endParaRPr kumimoji="1"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5649491"/>
          </a:xfrm>
        </p:spPr>
        <p:txBody>
          <a:bodyPr/>
          <a:lstStyle/>
          <a:p>
            <a:r>
              <a:rPr lang="ja-JP" altLang="en-US" dirty="0" smtClean="0"/>
              <a:t>日本の研究者が構造を明らかにした「葉緑素の中の光合成を担う組織」もマンガン原子を核とした金属錯体。</a:t>
            </a:r>
            <a:br>
              <a:rPr lang="ja-JP" altLang="en-US" dirty="0" smtClean="0"/>
            </a:br>
            <a:r>
              <a:rPr lang="ja-JP" altLang="en-US" dirty="0" smtClean="0"/>
              <a:t>　植物は試行錯誤を繰り返しながら光合成システムをつくり上げた</a:t>
            </a:r>
            <a:endParaRPr lang="en-US" altLang="ja-JP" dirty="0" smtClean="0"/>
          </a:p>
          <a:p>
            <a:r>
              <a:rPr lang="ja-JP" altLang="en-US" dirty="0" smtClean="0"/>
              <a:t>いずれ人工光合成でエネルギーをつくることができるようになるはず。</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8892480" cy="6408712"/>
          </a:xfrm>
        </p:spPr>
        <p:txBody>
          <a:bodyPr>
            <a:noAutofit/>
          </a:bodyPr>
          <a:lstStyle/>
          <a:p>
            <a:r>
              <a:rPr lang="ja-JP" altLang="en-US" sz="3600" dirty="0" smtClean="0"/>
              <a:t>たとえば、二酸化炭素が大量に発生する火力発電所の横に人工光合成の施設ができ、つくった燃料で発電所を動かすようになる</a:t>
            </a:r>
            <a:endParaRPr lang="en-US" altLang="ja-JP" sz="3600" dirty="0" smtClean="0"/>
          </a:p>
          <a:p>
            <a:r>
              <a:rPr lang="ja-JP" altLang="en-US" sz="3600" dirty="0" smtClean="0"/>
              <a:t>さらに進めば、日本のあちこちに施設が建設され、多くの車はそこでつくった燃料で走るようにもなる。エネルギー問題は解決する</a:t>
            </a:r>
            <a:endParaRPr lang="en-US" altLang="ja-JP" sz="3600" dirty="0" smtClean="0"/>
          </a:p>
          <a:p>
            <a:r>
              <a:rPr lang="ja-JP" altLang="en-US" sz="3600" dirty="0" smtClean="0"/>
              <a:t>また、人工光合成でデンプンや糖をつくり出すことができるようになるかもしれない。</a:t>
            </a:r>
            <a:endParaRPr lang="en-US" altLang="ja-JP" sz="3600" dirty="0" smtClean="0"/>
          </a:p>
          <a:p>
            <a:r>
              <a:rPr lang="ja-JP" altLang="en-US" sz="3600" dirty="0" smtClean="0"/>
              <a:t>こうなると人口増加に伴い生じている、世界の食糧問題も解決する。</a:t>
            </a:r>
            <a:endParaRPr kumimoji="1" lang="ja-JP" altLang="en-US" sz="3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33475"/>
            <a:ext cx="8229600" cy="1143000"/>
          </a:xfrm>
          <a:solidFill>
            <a:schemeClr val="bg2"/>
          </a:solidFill>
          <a:ln>
            <a:solidFill>
              <a:schemeClr val="tx1"/>
            </a:solidFill>
          </a:ln>
        </p:spPr>
        <p:txBody>
          <a:bodyPr>
            <a:normAutofit fontScale="90000"/>
          </a:bodyPr>
          <a:lstStyle/>
          <a:p>
            <a:r>
              <a:rPr lang="ja-JP" altLang="en-US" sz="4000" dirty="0"/>
              <a:t>地球温暖化問題</a:t>
            </a:r>
            <a:br>
              <a:rPr lang="ja-JP" altLang="en-US" sz="4000" dirty="0"/>
            </a:br>
            <a:r>
              <a:rPr lang="ja-JP" altLang="en-US" sz="4000" dirty="0" err="1"/>
              <a:t>ー</a:t>
            </a:r>
            <a:r>
              <a:rPr lang="ja-JP" altLang="en-US" sz="4000" dirty="0"/>
              <a:t>異説の紹介</a:t>
            </a:r>
            <a:r>
              <a:rPr lang="ja-JP" altLang="en-US" sz="4000" dirty="0" err="1"/>
              <a:t>ー</a:t>
            </a:r>
            <a:endParaRPr lang="ja-JP" altLang="en-US" sz="4000" dirty="0"/>
          </a:p>
        </p:txBody>
      </p:sp>
      <p:sp>
        <p:nvSpPr>
          <p:cNvPr id="3075" name="Rectangle 3"/>
          <p:cNvSpPr>
            <a:spLocks noGrp="1" noChangeArrowheads="1"/>
          </p:cNvSpPr>
          <p:nvPr>
            <p:ph type="body" idx="1"/>
          </p:nvPr>
        </p:nvSpPr>
        <p:spPr>
          <a:xfrm>
            <a:off x="457200" y="2996952"/>
            <a:ext cx="8229600" cy="2088232"/>
          </a:xfrm>
        </p:spPr>
        <p:txBody>
          <a:bodyPr/>
          <a:lstStyle/>
          <a:p>
            <a:r>
              <a:rPr lang="ja-JP" altLang="en-US" sz="2800" b="1" dirty="0" smtClean="0"/>
              <a:t>「</a:t>
            </a:r>
            <a:r>
              <a:rPr lang="ja-JP" altLang="en-US" sz="2800" b="1" dirty="0"/>
              <a:t>地球は近年、異常に温暖化しているかどうか</a:t>
            </a:r>
            <a:r>
              <a:rPr lang="ja-JP" altLang="en-US" sz="2800" dirty="0"/>
              <a:t>」</a:t>
            </a:r>
          </a:p>
          <a:p>
            <a:r>
              <a:rPr lang="ja-JP" altLang="en-US" sz="2800" b="1" dirty="0"/>
              <a:t>「温暖化しているとしたら、それは人類の行為によって排出される二酸化炭素が主な原因なのかどうか」</a:t>
            </a:r>
          </a:p>
          <a:p>
            <a:pPr>
              <a:buFontTx/>
              <a:buNone/>
            </a:pPr>
            <a:r>
              <a:rPr lang="ja-JP" altLang="en-US" sz="2800" dirty="0"/>
              <a:t>という２つの点に関して争われている。</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chemeClr val="tx1"/>
            </a:solidFill>
          </a:ln>
        </p:spPr>
        <p:txBody>
          <a:bodyPr/>
          <a:lstStyle/>
          <a:p>
            <a:r>
              <a:rPr lang="ja-JP" altLang="en-US" b="1"/>
              <a:t>「ホッケーの棒理論」</a:t>
            </a:r>
            <a:r>
              <a:rPr lang="ja-JP" altLang="en-US"/>
              <a:t> </a:t>
            </a:r>
          </a:p>
        </p:txBody>
      </p:sp>
      <p:sp>
        <p:nvSpPr>
          <p:cNvPr id="4099" name="Rectangle 3"/>
          <p:cNvSpPr>
            <a:spLocks noGrp="1" noChangeArrowheads="1"/>
          </p:cNvSpPr>
          <p:nvPr>
            <p:ph type="body" idx="1"/>
          </p:nvPr>
        </p:nvSpPr>
        <p:spPr>
          <a:xfrm>
            <a:off x="133350" y="1557338"/>
            <a:ext cx="8686800" cy="5257800"/>
          </a:xfrm>
        </p:spPr>
        <p:txBody>
          <a:bodyPr/>
          <a:lstStyle/>
          <a:p>
            <a:r>
              <a:rPr lang="ja-JP" altLang="en-US" sz="2800" dirty="0"/>
              <a:t>　地球の異常な温暖化を主張する最も象徴的なものは、１９９８年にマイケル・マンら３人のアメリカの学者が「ネイチャー」誌に発表した</a:t>
            </a:r>
            <a:r>
              <a:rPr lang="ja-JP" altLang="en-US" sz="2800" b="1" dirty="0"/>
              <a:t>「ホッケーの棒理論」</a:t>
            </a:r>
            <a:r>
              <a:rPr lang="ja-JP" altLang="en-US" sz="2800" dirty="0"/>
              <a:t>である。</a:t>
            </a:r>
          </a:p>
          <a:p>
            <a:r>
              <a:rPr lang="ja-JP" altLang="en-US" sz="2800" dirty="0"/>
              <a:t>３人の学者は、古い測候データ、木の年輪、さんご礁、極地の氷から得られる昔の温度データ、歴史的な記録などを集め、過去１０００年間の北半球の気温変化をグラフにしてみた</a:t>
            </a:r>
            <a:r>
              <a:rPr lang="ja-JP" altLang="en-US" sz="2800" dirty="0" smtClean="0"/>
              <a:t>。</a:t>
            </a:r>
            <a:endParaRPr lang="en-US" altLang="ja-JP" sz="2800" dirty="0" smtClean="0"/>
          </a:p>
          <a:p>
            <a:r>
              <a:rPr lang="ja-JP" altLang="en-US" sz="2800" dirty="0" smtClean="0"/>
              <a:t>その</a:t>
            </a:r>
            <a:r>
              <a:rPr lang="ja-JP" altLang="en-US" sz="2800" dirty="0"/>
              <a:t>結果、平均値をとると、紀元１０００年から１９００年ごろまでは、温度はだいたい一定していたのに、１９００年以後の１００年間は急上昇していた。グラフにすると、ホッケーの棒を横にしたような形になる。</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68313" y="404813"/>
            <a:ext cx="8229600" cy="5721350"/>
          </a:xfrm>
        </p:spPr>
        <p:txBody>
          <a:bodyPr/>
          <a:lstStyle/>
          <a:p>
            <a:r>
              <a:rPr lang="ja-JP" altLang="en-US" dirty="0"/>
              <a:t>３人はこの結果をもとに「過去１００年間の気温上昇は、人類が産業化を進め、二酸化炭素の排出量が増えた結果に違いない」と</a:t>
            </a:r>
            <a:r>
              <a:rPr lang="ja-JP" altLang="en-US" dirty="0" smtClean="0"/>
              <a:t>主張</a:t>
            </a:r>
            <a:endParaRPr lang="ja-JP" altLang="en-US" dirty="0"/>
          </a:p>
          <a:p>
            <a:r>
              <a:rPr lang="ja-JP" altLang="en-US" dirty="0"/>
              <a:t>この理論は、温暖化対策を推進する国連組織「気候変動に関する政府間パネル」が２００１年にまとめた報告書の中で、最近の異常な気温上昇を示す主な根拠として使われて</a:t>
            </a:r>
            <a:r>
              <a:rPr lang="ja-JP" altLang="en-US" dirty="0" smtClean="0"/>
              <a:t>いる</a:t>
            </a:r>
            <a:endParaRPr lang="en-US" altLang="ja-JP" dirty="0" smtClean="0"/>
          </a:p>
          <a:p>
            <a:r>
              <a:rPr lang="ja-JP" altLang="en-US" dirty="0" smtClean="0"/>
              <a:t>温暖化</a:t>
            </a:r>
            <a:r>
              <a:rPr lang="ja-JP" altLang="en-US" dirty="0"/>
              <a:t>対策が必要だと主張する欧州や日本などの政府や市民運動も、この理論を使って温暖化問題を説明することが多い。</a:t>
            </a:r>
          </a:p>
          <a:p>
            <a:endParaRPr lang="en-US" altLang="ja-JP"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271463"/>
            <a:ext cx="8229600" cy="6586537"/>
          </a:xfrm>
        </p:spPr>
        <p:txBody>
          <a:bodyPr>
            <a:normAutofit/>
          </a:bodyPr>
          <a:lstStyle/>
          <a:p>
            <a:pPr>
              <a:lnSpc>
                <a:spcPct val="90000"/>
              </a:lnSpc>
            </a:pPr>
            <a:r>
              <a:rPr lang="ja-JP" altLang="en-US" sz="3600" dirty="0" smtClean="0"/>
              <a:t>これ</a:t>
            </a:r>
            <a:r>
              <a:rPr lang="ja-JP" altLang="en-US" sz="3600" dirty="0"/>
              <a:t>に対して、地球上の歴史的な気温変化に関する従来の通説は、西暦８００年から１４００年までは温暖な時期で、１６００年から１８５０年までは「小氷河期」とも呼ばれる寒冷な時期だったと</a:t>
            </a:r>
            <a:r>
              <a:rPr lang="ja-JP" altLang="en-US" sz="3600" dirty="0" smtClean="0"/>
              <a:t>する</a:t>
            </a:r>
            <a:endParaRPr lang="en-US" altLang="ja-JP" sz="3600" dirty="0" smtClean="0"/>
          </a:p>
          <a:p>
            <a:pPr>
              <a:lnSpc>
                <a:spcPct val="90000"/>
              </a:lnSpc>
            </a:pPr>
            <a:r>
              <a:rPr lang="ja-JP" altLang="en-US" sz="3600" dirty="0" smtClean="0"/>
              <a:t>ホッケー</a:t>
            </a:r>
            <a:r>
              <a:rPr lang="ja-JP" altLang="en-US" sz="3600" dirty="0"/>
              <a:t>の棒のように一定だったとは全く言えないはずだ、という</a:t>
            </a:r>
            <a:r>
              <a:rPr lang="ja-JP" altLang="en-US" sz="3600" dirty="0" smtClean="0"/>
              <a:t>批判</a:t>
            </a:r>
            <a:endParaRPr lang="en-US" altLang="ja-JP" sz="3600" dirty="0" smtClean="0"/>
          </a:p>
          <a:p>
            <a:pPr>
              <a:lnSpc>
                <a:spcPct val="90000"/>
              </a:lnSpc>
            </a:pPr>
            <a:r>
              <a:rPr lang="ja-JP" altLang="en-US" sz="3600" dirty="0" smtClean="0"/>
              <a:t>１９００年</a:t>
            </a:r>
            <a:r>
              <a:rPr lang="ja-JP" altLang="en-US" sz="3600" dirty="0"/>
              <a:t>以降の急激な温度上昇が事実だったとしても、それ以前にもそのような温度の上下が存在した可能性が大きいので、この１００年は異常ではない、という</a:t>
            </a:r>
            <a:r>
              <a:rPr lang="ja-JP" altLang="en-US" sz="3600" dirty="0" smtClean="0"/>
              <a:t>指摘</a:t>
            </a:r>
            <a:endParaRPr lang="ja-JP" altLang="en-US"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6120680"/>
          </a:xfrm>
        </p:spPr>
        <p:txBody>
          <a:bodyPr>
            <a:normAutofit fontScale="92500" lnSpcReduction="10000"/>
          </a:bodyPr>
          <a:lstStyle/>
          <a:p>
            <a:pPr>
              <a:lnSpc>
                <a:spcPct val="90000"/>
              </a:lnSpc>
            </a:pPr>
            <a:r>
              <a:rPr lang="ja-JP" altLang="en-US" dirty="0" smtClean="0"/>
              <a:t>西暦１０００年ごろから１４００年ごろまでの温暖な時代には、北極圏に近いグリーンランドにアイスランドの人々が移民して、農業を行っていた</a:t>
            </a:r>
            <a:endParaRPr lang="en-US" altLang="ja-JP" dirty="0" smtClean="0"/>
          </a:p>
          <a:p>
            <a:pPr>
              <a:lnSpc>
                <a:spcPct val="90000"/>
              </a:lnSpc>
            </a:pPr>
            <a:r>
              <a:rPr lang="ja-JP" altLang="en-US" dirty="0" smtClean="0"/>
              <a:t>彼らはコロンブスよりはるかに前に北米大陸を探検していたが、その後の気候の寒冷化によって農耕ができなくなって入植地から撤退し、その後現在までグリーンランドでは農業は行われていない。</a:t>
            </a:r>
            <a:endParaRPr lang="en-US" altLang="ja-JP" dirty="0" smtClean="0"/>
          </a:p>
          <a:p>
            <a:pPr>
              <a:lnSpc>
                <a:spcPct val="90000"/>
              </a:lnSpc>
            </a:pPr>
            <a:r>
              <a:rPr lang="ja-JP" altLang="en-US" dirty="0" smtClean="0"/>
              <a:t>こうした歴史的事実からも、中世に今より温暖な時代があったことが分かる</a:t>
            </a:r>
          </a:p>
          <a:p>
            <a:pPr>
              <a:lnSpc>
                <a:spcPct val="90000"/>
              </a:lnSpc>
            </a:pPr>
            <a:r>
              <a:rPr lang="ja-JP" altLang="en-US" dirty="0" smtClean="0"/>
              <a:t>大昔の気温を確定的に言うことは難しく、歴史的温度変化がホッケー棒のような形になる確率は、３人が指摘している範囲の半分程度だろう、と不確実性を指摘する学者もいる。</a:t>
            </a:r>
          </a:p>
          <a:p>
            <a:endParaRPr kumimoji="1" lang="ja-JP" alt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404813"/>
            <a:ext cx="8229600" cy="5721350"/>
          </a:xfrm>
        </p:spPr>
        <p:txBody>
          <a:bodyPr/>
          <a:lstStyle/>
          <a:p>
            <a:r>
              <a:rPr lang="ja-JP" altLang="en-US"/>
              <a:t>　最近の１００年間の温度変化についても、ホッケー棒理論とは別の説がある。１９００年から１９４０年ごろまでは温暖化していたが、その後１９７５年ごろまでは冷却化が続き、当時の学者たちは、このままでは１６世紀ごろのような小氷河期が再来しかねないと心配していた。現在の温暖化傾向は、その後の３０年間の話でしかない、という指摘がある。</a:t>
            </a:r>
          </a:p>
          <a:p>
            <a:r>
              <a:rPr lang="ja-JP" altLang="en-US"/>
              <a:t>　また北極圏の氷の調査からは、現在より１９３０年代の方が気候が温暖だったという結果が出ている。</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50825" y="333375"/>
            <a:ext cx="8435975" cy="6524625"/>
          </a:xfrm>
        </p:spPr>
        <p:txBody>
          <a:bodyPr>
            <a:normAutofit/>
          </a:bodyPr>
          <a:lstStyle/>
          <a:p>
            <a:r>
              <a:rPr lang="ja-JP" altLang="en-US" sz="4000" dirty="0"/>
              <a:t>このように、最近地球が温暖化しているという指摘は正しい可能性があるが、それが以前の気候変動と比べて異常であるとは言えそうもない</a:t>
            </a:r>
            <a:r>
              <a:rPr lang="ja-JP" altLang="en-US" sz="4000" dirty="0" smtClean="0"/>
              <a:t>。</a:t>
            </a:r>
            <a:endParaRPr lang="en-US" altLang="ja-JP" sz="4000" dirty="0" smtClean="0"/>
          </a:p>
          <a:p>
            <a:r>
              <a:rPr lang="ja-JP" altLang="en-US" sz="4000" dirty="0" smtClean="0"/>
              <a:t>過去</a:t>
            </a:r>
            <a:r>
              <a:rPr lang="ja-JP" altLang="en-US" sz="4000" dirty="0"/>
              <a:t>の気温変化は、研究を重ねても最終的に確定できるものではなく「</a:t>
            </a:r>
            <a:r>
              <a:rPr lang="ja-JP" altLang="en-US" sz="4000" dirty="0">
                <a:solidFill>
                  <a:srgbClr val="FF0000"/>
                </a:solidFill>
              </a:rPr>
              <a:t>現在は過去１０００年間で最も温暖化している」「今は異常な温暖化傾向にある」と断言することは間違いである</a:t>
            </a:r>
            <a:r>
              <a:rPr lang="ja-JP" altLang="en-US" sz="4000" dirty="0"/>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solidFill>
              <a:schemeClr val="tx1"/>
            </a:solidFill>
          </a:ln>
        </p:spPr>
        <p:txBody>
          <a:bodyPr/>
          <a:lstStyle/>
          <a:p>
            <a:r>
              <a:rPr lang="ja-JP" altLang="en-US" sz="4000" b="1"/>
              <a:t>途上国の発展を遅らせる温暖化対策</a:t>
            </a:r>
            <a:r>
              <a:rPr lang="ja-JP" altLang="en-US" sz="4000"/>
              <a:t> </a:t>
            </a:r>
          </a:p>
        </p:txBody>
      </p:sp>
      <p:sp>
        <p:nvSpPr>
          <p:cNvPr id="10243" name="Rectangle 3"/>
          <p:cNvSpPr>
            <a:spLocks noGrp="1" noChangeArrowheads="1"/>
          </p:cNvSpPr>
          <p:nvPr>
            <p:ph type="body" idx="1"/>
          </p:nvPr>
        </p:nvSpPr>
        <p:spPr>
          <a:xfrm>
            <a:off x="250825" y="1600200"/>
            <a:ext cx="8642350" cy="5257800"/>
          </a:xfrm>
        </p:spPr>
        <p:txBody>
          <a:bodyPr/>
          <a:lstStyle/>
          <a:p>
            <a:pPr>
              <a:lnSpc>
                <a:spcPct val="80000"/>
              </a:lnSpc>
            </a:pPr>
            <a:r>
              <a:rPr lang="ja-JP" altLang="en-US" sz="2800"/>
              <a:t>地球温暖化問題は、先進国が発展途上国の追いつきを阻止するという政治的な効果を持っていると感じられる。先進国は、経済の中心が製造業から金融業などサービス業に移行しており、二酸化炭素を排出する時期は過ぎている。だが、これから経済成長しようとする発展途上国は、二酸化炭素をより多く出す製造業が頼りである。 </a:t>
            </a:r>
          </a:p>
          <a:p>
            <a:pPr>
              <a:lnSpc>
                <a:spcPct val="80000"/>
              </a:lnSpc>
            </a:pPr>
            <a:r>
              <a:rPr lang="ja-JP" altLang="en-US" sz="2800"/>
              <a:t>京都議定書は、先進国とロシア東欧諸国にしか排出規制の義務を課していないが、次の段階では、中国や韓国など、これから先進国になっていこうとする国々に対しても、排出規制が義務づけられていく可能性が大きい。長期的に見ると地球温暖化対策は、途上国の発展を阻害し、その分だけ先進国が優位に立てる時期を長引かせるための企画だといえる。</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env.go.jp/policy/hakusyo/img/213/fb1.1.2.1.gif"/>
          <p:cNvPicPr>
            <a:picLocks noChangeAspect="1" noChangeArrowheads="1"/>
          </p:cNvPicPr>
          <p:nvPr/>
        </p:nvPicPr>
        <p:blipFill>
          <a:blip r:embed="rId3" cstate="print"/>
          <a:srcRect/>
          <a:stretch>
            <a:fillRect/>
          </a:stretch>
        </p:blipFill>
        <p:spPr bwMode="auto">
          <a:xfrm>
            <a:off x="495548" y="397104"/>
            <a:ext cx="7820868" cy="6056232"/>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88913"/>
            <a:ext cx="8229600" cy="5937250"/>
          </a:xfrm>
        </p:spPr>
        <p:txBody>
          <a:bodyPr/>
          <a:lstStyle/>
          <a:p>
            <a:pPr>
              <a:lnSpc>
                <a:spcPct val="80000"/>
              </a:lnSpc>
            </a:pPr>
            <a:r>
              <a:rPr lang="ja-JP" altLang="en-US" sz="2800"/>
              <a:t>今の世界で、先進国とは「欧米」のことである（オーストラリアとニュージーランドも欧州人の国である）。地球温暖化対策を政治的に解読すると、欧米中心の世界をできるだけ長く維持するために、英米が提起した試みといえる。 </a:t>
            </a:r>
          </a:p>
          <a:p>
            <a:pPr>
              <a:lnSpc>
                <a:spcPct val="80000"/>
              </a:lnSpc>
            </a:pPr>
            <a:r>
              <a:rPr lang="ja-JP" altLang="en-US" sz="2800"/>
              <a:t>先進国の中で、欧米でない唯一の国は日本だが、戦後の日本は完全な対米従属国で、欧米に楯突く姿勢は一切見せていない。また日本は、国家戦略的に見ても、省エネ技術や二酸化炭素排出削減の技術が進んでいるため、温暖化対策が実施されることは有利にはたらく。排出規制が国際法になれば、中国など他のアジア諸国もいずれ調印せざるを得ず、その分経済発展の足かせを負うことになり、アジアで最初の先進国である日本にとっては有利である。日本が、温暖化対策という名の欧米中心体制を維持する企画に乗ったのは国益に沿った動きだった。 </a:t>
            </a:r>
          </a:p>
          <a:p>
            <a:pPr>
              <a:lnSpc>
                <a:spcPct val="80000"/>
              </a:lnSpc>
            </a:pPr>
            <a:endParaRPr lang="en-US" altLang="ja-JP" sz="280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a:solidFill>
              <a:schemeClr val="tx1"/>
            </a:solidFill>
          </a:ln>
        </p:spPr>
        <p:txBody>
          <a:bodyPr>
            <a:normAutofit fontScale="90000"/>
          </a:bodyPr>
          <a:lstStyle/>
          <a:p>
            <a:r>
              <a:rPr lang="ja-JP" altLang="en-US" sz="4000" b="1"/>
              <a:t>単独覇権主義は欧米中心主義の改訂版と思われたが・・・</a:t>
            </a:r>
          </a:p>
        </p:txBody>
      </p:sp>
      <p:sp>
        <p:nvSpPr>
          <p:cNvPr id="11267" name="Rectangle 3"/>
          <p:cNvSpPr>
            <a:spLocks noGrp="1" noChangeArrowheads="1"/>
          </p:cNvSpPr>
          <p:nvPr>
            <p:ph type="body" idx="1"/>
          </p:nvPr>
        </p:nvSpPr>
        <p:spPr/>
        <p:txBody>
          <a:bodyPr/>
          <a:lstStyle/>
          <a:p>
            <a:pPr>
              <a:lnSpc>
                <a:spcPct val="90000"/>
              </a:lnSpc>
            </a:pPr>
            <a:endParaRPr lang="en-US" altLang="ja-JP" sz="2800" dirty="0"/>
          </a:p>
          <a:p>
            <a:pPr>
              <a:lnSpc>
                <a:spcPct val="90000"/>
              </a:lnSpc>
            </a:pPr>
            <a:r>
              <a:rPr lang="ja-JP" altLang="en-US" sz="2800" dirty="0"/>
              <a:t>　これでアメリカが京都議定書を批准していれば、世界の途上国は気づかぬうちに足かせをはめられ、欧米中心の世界体制の延命が実現していたはずだ。ところが現実はそうならなかった。京都議定書は</a:t>
            </a:r>
            <a:r>
              <a:rPr lang="ja-JP" altLang="en-US" sz="2800" dirty="0" smtClean="0">
                <a:solidFill>
                  <a:srgbClr val="FF0000"/>
                </a:solidFill>
              </a:rPr>
              <a:t>、ロシア</a:t>
            </a:r>
            <a:r>
              <a:rPr lang="ja-JP" altLang="en-US" sz="2800" dirty="0">
                <a:solidFill>
                  <a:srgbClr val="FF0000"/>
                </a:solidFill>
              </a:rPr>
              <a:t>が批准</a:t>
            </a:r>
            <a:r>
              <a:rPr lang="ja-JP" altLang="en-US" sz="2800" dirty="0"/>
              <a:t>したことで、発効の前提となる条件（世界の温室効果ガス排出量の５５％以上を占める国々が批准すること）が満たされ、発効したものの、</a:t>
            </a:r>
            <a:r>
              <a:rPr lang="ja-JP" altLang="en-US" sz="2800" dirty="0">
                <a:solidFill>
                  <a:srgbClr val="FF0000"/>
                </a:solidFill>
              </a:rPr>
              <a:t>世界最大の排出国</a:t>
            </a:r>
            <a:r>
              <a:rPr lang="ja-JP" altLang="en-US" sz="2800" dirty="0"/>
              <a:t>（</a:t>
            </a:r>
            <a:r>
              <a:rPr lang="ja-JP" altLang="en-US" sz="2800" dirty="0">
                <a:solidFill>
                  <a:srgbClr val="FF0000"/>
                </a:solidFill>
              </a:rPr>
              <a:t>世界全体の約４割を排出</a:t>
            </a:r>
            <a:r>
              <a:rPr lang="ja-JP" altLang="en-US" sz="2800" dirty="0"/>
              <a:t>）</a:t>
            </a:r>
            <a:r>
              <a:rPr lang="ja-JP" altLang="en-US" sz="2800" dirty="0">
                <a:solidFill>
                  <a:srgbClr val="FF0000"/>
                </a:solidFill>
              </a:rPr>
              <a:t>であるアメリカは批准せず</a:t>
            </a:r>
            <a:r>
              <a:rPr lang="ja-JP" altLang="en-US" sz="2800" dirty="0"/>
              <a:t>、条約として不完全なものにとどまっている。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四大公害</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熊本水俣病（メチル水銀中毒：熊本県水俣市） </a:t>
            </a:r>
            <a:endParaRPr lang="en-US" altLang="ja-JP" dirty="0" smtClean="0"/>
          </a:p>
          <a:p>
            <a:r>
              <a:rPr lang="ja-JP" altLang="ja-JP" dirty="0" smtClean="0"/>
              <a:t>四日市喘息（二酸化硫黄：三重県四日市市） </a:t>
            </a:r>
            <a:endParaRPr lang="en-US" altLang="ja-JP" dirty="0" smtClean="0"/>
          </a:p>
          <a:p>
            <a:r>
              <a:rPr lang="ja-JP" altLang="ja-JP" dirty="0" smtClean="0"/>
              <a:t>イタイイタイ病（慢性カドニウム中毒：富山県神通川流域）</a:t>
            </a:r>
            <a:endParaRPr lang="en-US" altLang="ja-JP" dirty="0" smtClean="0"/>
          </a:p>
          <a:p>
            <a:r>
              <a:rPr lang="ja-JP" altLang="ja-JP" dirty="0" smtClean="0"/>
              <a:t>新潟水俣病（メチル水銀中毒：新潟県</a:t>
            </a:r>
            <a:r>
              <a:rPr lang="ja-JP" altLang="en-US" dirty="0" smtClean="0"/>
              <a:t>阿賀野川流域</a:t>
            </a:r>
            <a:r>
              <a:rPr kumimoji="1" lang="ja-JP" altLang="en-US" dirty="0" smtClean="0"/>
              <a:t>）</a:t>
            </a:r>
            <a:endParaRPr kumimoji="1" lang="en-US" altLang="ja-JP" dirty="0" smtClean="0"/>
          </a:p>
          <a:p>
            <a:r>
              <a:rPr lang="ja-JP" altLang="en-US" dirty="0" smtClean="0"/>
              <a:t>このほか、国道</a:t>
            </a:r>
            <a:r>
              <a:rPr lang="en-US" altLang="ja-JP" dirty="0" smtClean="0"/>
              <a:t>43</a:t>
            </a:r>
            <a:r>
              <a:rPr lang="ja-JP" altLang="en-US" dirty="0" smtClean="0"/>
              <a:t>号線、伊丹空港、新幹線騒音問題等が存在</a:t>
            </a:r>
            <a:endParaRPr kumimoji="1" lang="en-US" altLang="ja-JP"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RQUEhQWFRUWFxwXFxcYGBscGBoYHR8aHB0YGxcXHSYeHR0jHB4dHy8gJCcpLCwtHB4xNTAtNSYrLCkBCQoKDgwOFg8PFC0cHBwsLyouKSwsKSksKTUqLDIsLCksLCwuLSwpKSkpKSksKSwpKSwvLCwpKSkpLCwpLCksKf/AABEIAKYBDwMBIgACEQEDEQH/xAAbAAACAgMBAAAAAAAAAAAAAAAABQQGAgMHAf/EAEEQAAIBAwMCBAMEBggFBQAAAAECEQADIQQSMQVBBhMiUTJhcRRCgZEjUmKhwfAHFRYzsdHh8UNUcpPSU4KSlLL/xAAYAQEBAQEBAAAAAAAAAAAAAAAAAQIDBP/EACsRAQABAwMCBAUFAAAAAAAAAAABAhExAxIhQVEEE2GhFCKB0fAycZHB4f/aAAwDAQACEQMRAD8A7jRRRQeGvKKKAooooCiiigKKKKAooooCiiigKKKKAiiisL15UUs5CqoJZiQAABJJJwABmaDOijdS/rvVvs1lruwvt7D/ABJgwo5LQYEnNSZtF5booq1Koopi8yYUVXdB4xF0OVtMnlgFluHaw9W3MKQPvZYgAqZgBmXd0/xSt26yBRCJccw25hsfZta2okEiGAme0ViNSmer0VeC16b3oxnB5NFKtD4ht3XZFkkMAsA+pSiuWMgbQCdpHY7Z+ICl7eMCbttVtptulQpa8FYq1xrci2y7pAG6DBM7RkUnUp7pT4PWmZjbjnm0Z/dZa9qvafxaHuogsvtfgnmNwXdtAPpzJkgrgEZxYK1TVFWHPV0K9KYiuLXFFFFacRNAopN1rxTa05Cn1vIlByBHxZx/n+FBK631E2LD3ApYgQAOATgE/KeYpfo/FyXLN24EYG0oJngsRhQfqI4FVfxN4mOpIVJW2Ox5Y4yR8sx9akeHPEC6bTXeGcuISQJBAE8SYj/agh6HxNc+1LduOYJAcDjZJO0CDgTPv881f+n9YtXyfKbdtAJMGBMwM9/lVe8U9WttYQWgrPfCjA9WyfcZ+IQO2Kf9F6Z9nsLbmSJJMRJJkmgYV4a9rw0HlFFFAUUUUBRNFFAUUUUBRRFFAGiiigKKKDQFadZo0uoUuLuRhkfvBBGQQQCCMgwRkVuooKQvhfR6LYl7SWbtj4V1BsWi1oAGBqCE+EAR53t8cRvex6zw1p7mnOn8tbdozC21VQCZ9QAEAgndxzTSq++kfQh3si7esE7msL6mtDEmwOSgyTaz+xEbGkxExaWqK6qKoqpm0wlaXwzbtLcW2zoHUIdkLtUNcaF2j0/3hEjIgEQc1B1yaTSOrXtV5BulwN10IHYg7mgkCcgyAIIX3y/0mrW6gdGDK3BH+XIIOCDx3qq/0geFrusOmNptotOzOMbmEAwu6ADKiGJgGDBjGdlPZ2nxOrN5mrOU3p9/RIPNS8pQ3GK3Aw8sbba7kFxfSyhEBMk5UyZUxFXT6NQ19tRcUads7iybGCi8w8sgbibZkjaTE/OoWj8H3U0C6UjdLOjnzrhXyntm1geYpIggi3IAAMQ0Goum8DXm09zT3jK3HR2uptS5ua29i8XV2vJ/chNoQL6m+7G4NlPYjxOrF53TyZ9I6Hor1wm2bnmWmsv67bW2UAjaAty2voY2jwOxAiIq4VTfAvg06F3MAeagDhPLCBkd9voS2DOxp3bjPqBAhZuRNWmmKcQzq6+pq231XsBRRRWnEVQPGZttqjud5CKPSqsF5wfUD3JI+Y54q33+qOt3yxYuMDBDiNv7UntHaeSY+dc466oGouwZBcn8TkgnvBx+FBqOgJE25uiYOxHkExEgjv2+cj646jQ3LYUujKG+HcIn+fnWm2CSAO+OffHPtTDU2xsRTdU7C0yWJUnaNirHAg+0k9ooJfhe1aa4oafNNxduDAVYYkEfeMEZ4ma6TXKdJ+idbiXklDIkOP3bcg8Ef711HSXt6I2PUob889/40G+sZr0mvJoCiiiKANFE0UBQaKKArC/fVFZ3ZVVQWZmIAAGSSTgADJNZ1jdshlKsAysCCCAQQcEEHkEdqBP/AG10H/O6X/v2v/Oj+22g/wCd0v8A9i1/51ivSLum2/ZG3WVWPszsYxtA8q6ZZIUEBDKHHwZJndL6ut4EbXt3FAL2rmHSfcTDDBAdSVJVgCYMB5f65aFpbiutxXIFvYwIcsQBDAxE8tMDvUW74iKuFNuQGRGZXGHZkVoVoLKpdAWHckEAiDP1nTEu5YQ0p6gBuhHDhdxE7dw4+dadXpbbXUa5dMhptIWUAMBkrADE7ZmScFuATXOrd0evSnQiI3xfPf0ta31z/jJ+qr562U9TwWfsFUR3zLSy+nmCCYETqvdeQO6r6haUNcInklgiIAPW7MpWB3EcmK3tpbSXEeVQw6KsqqsbhVziMsSk459X4RdYdPpZd7qaYOi2l3NbRRt8xhsD43etjGRgY5m/MkTodpx7359sf31y6d1zfvFxRaNtFdj5iskEuDDqextsDIHatF3xOAisLTsHL7AJnanLMCJUz93LRmMNG7p9jTwrK6XfOYOGLKwuOufMWPSWAAyvAUe1Q9Z0nSPaVXvDYi3Hnfb+EOrXCWI+FSAp7Cc5AIzO+zrTPhZrvMWj69uet8+uDHofVPtFoXNhSfqQcAypZRK5wYzTCknh37HbRvst601t7sem4jKH2KPLUr32qDtMmmlzX21babiBseksAfVu245ztaPfa3sa3Te3OXl1vL3z5f6ehVreivauXNTpB+kYTcslttq8wGGJg7LkCPMAyMMDAK1rxFp26jd05sWyrrY1KN5qAHT3WW2oFyQdreqQBIdZI3LBq9DX24JFxIDbJ3LAckLtmfi3ECOZIHNLeodLt3ry3LVwW9VaXDrBJtsWi3dTl7TMCYkGVJVlIJrTkozeF3HS/LW1cW+NZdZBZVkJJuMvmb/LUjbY3bbjKAdqwG9KlVr/AAk/9XastbvHUu+5rX2cNuAOpNsg2bVsOzeaSWyV9AIEba6r0rq7OTbvW/JvLJKbtysoMeZbeBvTjsGWRuAkSymg5X0jwe9rS9QKoxZ7FzTW7f2ZbZY3LVphtZQCV812UlmcekEsNjEu+u9LvALvR7n6bVOu1TcO1iTaXkbZO1fiXbyGTbuW817Qc38OdIKX70WtYpuJeKlrjBTKWSqy1pQGh9qs7bl8nbPxARfDPh/VWNXpfPtsfLYJuHmuip5NxWIcALE+Wo3D37EbepV4T+6gWeJ74XSXp7oVHEy2Bz865axp74n8SHUsFSRaXj9r9oj/AAHzNJtPY3sFBAwSSeAACxJ/AUEy1pWs7muAqQpC8ElnUwQZjAYGRMT+NLyakaq8sBUnapJBPxEkKCSOBwMD25NRqANdZ6Ko+z2YmPLXkg9h3GDXJjXWujWSmntKwyEWRzmB70E015RRQFFFFAUCiigKKKBQFFFFAVC6n0a1qAPMB3LlLiErcQyD6XUhlnaJgwYgyKm0UCM63UaWfPVtRakbbtpCbwB2j9LZtj1ZJO60OOVESea+MfCl3U6u5qNHpUvo+1rd1Bp2Ryq7w0sjbpvkq0t6lAXAAauzUp1XQfWbunuGzdJlsbrVzEfpLW4THIKsrT3IkEEOutXrV1baaa89mzqbT2fLFsothLCptXdcBw+7EUp6n4V1mpa1dJuK8JuDAhgPO1Cj9JY1NtpWzfZyox6FE5irnpevkOtrVJ5F1yQud1q4RJi3dgZ2jdtYKeYBgw4oOfajwdqG0+mso21rQ1SeaQysvmW7i23DLfYwWIknexwTBmV2j8Na/TaK5bVXd3+1EKrITb32hbtlLjBCreZ6vRA2uxORFdRooOd+EPDuqt2lS6lyRrzel2B/R+SAW7cuSIiSZPeamnw9dtKENk3lXS6GyQuzY5stqPNBW4CCuxgQpAksoBU+pbvRQcv6d4AubHsjS27DEWW83c5QlL5d19NzewhVKrKf3jeoY2sfAXhi/pdUzXLe1Tpltl/LsruuLdd8m25PwOoHIO0zGxQegV5QQurdHt6hQt0H0MHR1JV0ccMriCp5GOQSDIJFQ9F1O5bueTqljgWr4jZewTBA+C7gyvwnlT90Oaqfj3qcWxYKKy3VO/eAylcYgz3Mz2gRQWyiqfoeoHp1hDec3dHtLHVF2ZrZMQrqRudCcK4lhKhhy5eeGvEVrXaZNRZnY8wCMiCVII98UDSqb4y8Sf8ABst7F2U/koIyDgGRXvirru679mGFMLcYEDLbY98L3Hf5VTHSCR7EjiOMcdvpQTEcXiFfFwmA/wCsTEeYIkmfvA98g81h0zFyTwgLMByQBBX5SCRPb8p0WLLOwVBLMYAkDP1JAqfq+psLjAMGTAYQNr/rTAEgtJ/GZ70C015U+50/eFayjmR6hIaDJECAGjAkkYkScgnfpPD7XmK2Dv2mHJwowSGBEypII9+/HAaei9HbU3Ni4Ayx9lmPxOePrXVEUKABwBH8/hSzw50Maa1tMF2MuRwew57R/GmtAUUUUBQKBRQFFFAoCiiigJoooFAUUTRQFFFAoNWp0yXFKXFV0OCrAMp+obBpO+j1GmLNYJ1FkKI07keYpG4ny7z/ABTKjZc4jDAemnooFBF6f1NLwJWQVMOjDa6H2ZTkYIM8EEEEggmVUHX9Gt3SHIKXQIW8kC4vMQ0GVkk7WBUzkGoP9aXtNjVLutzA1FsYVcw15PuQB6rg9A59IkKDw1WvEni46e4LdtVZoliSYE8CBz78+1WK3fVlDqwKkbgwIKkHuCOQR3qh37xu67zrWwy220GBIeFKTABIWQfUYH+NBM0ni3U6i4Es27akzk7iODycR+Rq5ie/P8/urXp7QRQAqp3IWAJ79v31soCaT3vC9u5e826z3P1UYjauZxABj5f40xbX2xuBuINolvUMD3Pt/rVf6v43topFj9I5xMEKPnJGfkBQZ+MNTo2stptUvmKwzaWfwypG0jkT7Ajiqf0Hq1npyPZ0Vp0F19+y44dbZChSymA53BVkMxAIx3qDqNQzsWc7mJkk9zWltEzkG2PUgLcwNoEsCYMAgD8Y96zVeI4ddKKaqrVcXv8Azbj6XyntBBuXZdrhMAkiYMF2IzzgAcw3tUfVajexaAJ7DgfxP1OTW1dVafbbPmKyrhiBGTJledoY8hiflUnT6byQbl1dwwtvEq0hpdQwAbaPfEkSKsTdiqmaZtMWaNKPLAunmR5a/rRyx/YER859pqLbtk4AJgdhOPfFSeppDlt4dWna4ETH3dv3Y4jiIjFXnwj4fW1bW60NccTPICnIA/CJP17VWVH0nTHa6lvYysxESrAxME9jAzJHEGuqaPRraQIgAUfz+J+dar/Tg161dkhrYYf9SsOD3wQDUugKKK9FB5RRRQFFFFAUVi91VjcQJxnH4ZrKaAopVf8AE+nQEm4DlhAByViQMQTkd/41XtV41vXZGmtERydpdu0YGAecGeRQXK/qEQS7BQOSTH7zVa0/jgM7gqiqswxcjcJAG2V57xVPfztTcyGuOBBkZAH5BR+VFjppchUdC0wRMRPsWjd844+maDofTutlwpfy1VwxUrcBgLAIM8me4xkUzs31cSjBh7gyPzHzrl17SQqo3oUEuWcjc2BxbBLYEwO+8yRNbdDfu2/Vp721T2ZgPV+qVb0yeQeCO9B0+iue6bxlqQ2xisloJKepcwcKQMfP2rL+3N9WfCEbyQGBkCSNsqQMe8e/NB0CiqtqvHSq+xLLOQ205Gf+kCZnt71Z7byAYIkTBGR8o96DKomt6tasgm46rBAImTJ4wM/PiovifqT2NOXtgEyFkzgHE4rm1vVSzG5ucP8AHn1EzIMkESD7iPpQTes6437hTR/oRcaGQkm3cJPxMgMITyWXMTIbikGq8dDTXrTPus3GYIo5RVwJ8zCm3PMwcyVFPLVryQbsq4MpbyMkqQzMoMjapgg5lhSLxB0jS6kTcsgFQSW3HdiTAIiEBJ9OeeaLETM2hYeoeLruptqGARcn0SN/zInA+X8jO6u7YpvEMba4DEKGCz62YgSTAEdzyIpf02wiWUba021VSrNuDNAjJExzKkngZArTculjLGT7n+fapGGq7bpthuOiI+NkT3llZh/7UJaf8vpWGp05RipIMRkTGQCORPBrK1psBnO1MxGWaJEKPriTA+vFb7mptHaQjMQoWGIC+kAAkCSwPJEj2k1WGnp4G5mInYhcDtIIAn5SeO+B3NY3ddcbDXHI9ixj8uKmabU+YlxXwAocsqiQoI9ECB6iR3GR7E1GV7IPwXD9XUT8jCyPwPb54DHp+ktXLqec5tqJO4DvERwcH+ArQREjnPbv2mpLBXUlV2sokgElWHcjcSQRzEnE8RUapZqapmIiZw22tY6KQrEAmce4kAg9jk5FdZ0Qbyk8z49o3fWM4rmPh/QNe1FtVjDBzORtUgmfeuq1WRRRRQFFE0fz/M0BRUDrXV101vzGBPqCgDkk/wC1ILvjWNQowtnYCdyncSRI4Ejt7iM0FurwsPeqRq/GV5C/wFWny2UAjgdw+I+ec8DFVMuSZJJJ5JMk9pPvigb+K9cbupuYIVT5YEyPTz8s8xUHU9Vu3AFe47AGYJ71dukdHTUaFVdjLsbhIIkPJmMR9RHc/WvD4BsbY3XN0D1AiJjJ2kRn2/KKCoXbG+3a24CqQxZlCg7mJ7zPyj9WORWrqLbW8ofDbYgH9Ykj1n/qAUiOABHvW7rfRW095rcFhyhjJX/McGrpc8JobNwQov3BLOZYBiZO2eB2xxQUFuoXCCC7EERBM49s1HNWW34B1BmWtrBjkmRHOB74zWN3wPqE2HDSwDBYlRPPqIDUCfqn98/bIAA7AAQv4CAfnNRad9W8NahS91rfpLMxIYMRkkk94798c1G0PhvUXgCls7W4YkBeOfePmBQe3dUqhWdFa5tQiS5EALBcbgDKj4Y788Uua4S25skncZ7mZM/U1aepeB77M7q1tpOFyMREZwI4qq3LZUkMCGGCCIIPtB4oJvUL7C6HWFH/AAyhxtEhSCCcxzOZkYqwaLxZdtog2eapj1TuaYEoeSDORM4OJHCLR2DcsusBmUjYI9QJMmIMmYI2wc5xWXQ7BbzG3FFCQW9ULu+8dvsAxHzigYazqV+8JvsVtBYuLbzMGYO2QjE7V9URilms01u05tulwRHq3CTI52lQCPkDyDk091vU9Mum+y2JuljAYyAHJwxOJzHAikOt0jG4wgqEAWX9GB6VYzAG6MD/AFNBo1WoVgirMICJaJMmYgYABkgZOTmo1npjOdxIIU4llRQeeGYbjGe/0Fbb2nKxlSDwVMg/xB+RAIxjitujb03F7FCY/aUgg+8gT++pMRLdNdVF9s2/PZ5rLghFDSFXtxuPxEYHsonvFar1hl27hG5QwyD6TwccfjWFTLdu2mzzAW3QzBWAAUn3jLFc4IAMZ5qsMtLclG3qpRFKgkerc24ooYZENLfQN8qgU1Fu2LXDOouAwphhuWPWdrCQRtEH7zcVGHUoEW1VATLDLBsRBFwkbcmAffvE0GSXSljDFSzkiDysMjbvkMgf9T+wiDTWw9u6uxvQYZl2r6VYCSQA0wwUSsGCuIFRClpSQS7/ALSwq/hvWT9cfSg39OZUVneIYi3HcqSvmRjB2kQZ717o+li+4t2mJf3YHaw7sNolQD+sMiMg4qNdu79iIsAYVZklmIkk4kkwO2AB2roPhXoH2a2S8G48Fv2RmFn8T+NB74Z8OfZVYsVZ2PxDsuIGfnmndFFB7XlFFAURRRQIPGGpAt27ZXcLtxVPOIM/dIkzGJE545FP1/TWNxEG3fIsswJ2lxgTkwSm38QfYxefEnT3v2wltRuLSHJjZGZEZk8YqsarR3NHfTZu1Fx1G4MhIJG0+kzk+nvMUC2+raNjbaGuRLDlFHAMYlozJxBAg1DtIEQOyhizFVVpiFA3MQCCckKM/rHsKeeMXe1qPS8bxvMAKwn0wzLlhAxPzpTb6pMB1DEgIxbI27p4EHd+1M/iZoN+j8TXLMCyFRRkpllJJkn1HcPaJ7cmrF4N65evO63CWG3cGIiDIEYxB/gfeqXdXZcIH3XMTB+FsT78Cav/AIW8SHUSjIqlckqYBniFJn3mge3dMrMrMJZCSp9iRB4+VRusdUXT2muNmMKPdjwPzqH1qzfW3ddLpMAsqAIsCP1jkgc9iY5rndvfeYgvmCxLsYxn5/4e9A20nim62pt3LtyEDGR90KZnCjMe5k1crHijTOWC3B6YJww7gYJGckVzoRayCr3DwR6lTjvwzTPuBjmcCdRMglLRzJBtW894+HH4f6UDjqPXdYAwm4qKxhim19s4kx7Rx755FTvC3iW4XFu+fQQFVisQ3AEgR6vn3qtPcBJu22cOPi3EboOJDrE9gQQMVqXX3AZFx54+JuPbmg6b1jr1rTKS5BaJCAjcR7ge3z4pS3hwaxzevobQIUIqsNxGcv6YnI4+lZ9J8NWLmmslwzQs+pmGWyRAIwCMfIUs8Udf2XTbQsVChWG91/IqfYjP1mREAn6jpVW6NNZMjeoLmJNzIn04CqD9cEn5bFuK4ugXBscbzBIeVGf0ZgOGy2CTwaj20AtvdRLggQGdgR6vQ0EKJMEwfriRWHTLYhy7hEMWyYO7IJ9O0dgMgwCDB5oIt7W2tPtuS1w7htXZADAg7mzlRyB34PzZajRMukRrjxvffbQ7iSIIYzwJLTn+JqudU639kt/aNqubbIwR+GO4SuO5E/6wQb5a6jp+q6S1qrbkWUDi4kHcjEDBC/eUwfYg+xqc3bmadsREc83m+e3HS3uqtnUQCGUOOQCYg4yCM5GCAROPYVN09pCD5JPmsSoV+dpEekxt3EMRkzAMZIo1fSEDAWrpuAhmLeWwVVUbue5jt9PeozXVQRbJLEQXIgjJwg7SIk85PFVhnZ0YVgbpUCT6AwYsQMA+WTCkkZmSJieaOphmuthiUAVvTHwwpaBhQTwOBioJp/pNHqL9vdZVl2gB33EF2QAKB97A7cEnnAABNpL7K4Nud3aOTBBiB+GKY9QGW80lk3em6qyVMmULYDQZBk9pHOcbd+7ctenc1wuFlBDRHDFV3NuJgAn7rfShum6nTKbhRrYPpJle+BiZ+hjFBh06wFu22W6hAYN98NAyfQBJ9IOASDkTWL6Tc+9V3ozerbuG0k5BOw7RJkEA4HerJa6XYsKLupfa9wKV25z8RIUKYJ4PIyYImqhcgOfLJiSFPDbTgDHyxHegudnoNm3qbLoDtlIyCC5FzJHI+EHgCZq3TVG8NdB1MqzqVTcrw5IO5TO7bzxuGYmfxq80BRRRQFFFFAUUUUBWjXa+3ZQ3LrqiDlmMD/c+1a+ra4WrLuWCwp2k59UGAB3zGK5hr9f9pUJqt1wDgzDLPtEAkHInHI4OJN7cZb04omuIrm1PW3MsOo9aXU3GujbBJyoIkDiQTzFbLllbXxbbjywKy21YiCcDcZJiCVgDmap/VvCeotau2NNqGGnceYy+Y67YG7YYEjesARMExIxL7+uFvXXBVrTn1eW/xRwIYel+MspOcmKRe3OV1Nm+fLvt6Xz9bGbvbusWYlGJJaBuDk5JUADaSZwcZ5FWvwl0O9Yuv5iDYRhu5ZTiATjucj2rV4P8MggX7yggiUUjjMh4P0BH+tXKq5q941F3yR5W/BJbaD8MfrTjnjvVI1ji2zW7Ygxsdpkk43KsnC7h9TnMQB1PU29yldxXdiVIDD6Ezmq303wumm1O92LKFLKzbQA0wd3ucgg4zPyotpkp8L+FTeO++jC3HpzBYyM4MxE/Was39jtLEeV8p3NP1ndzTcXARIIj3BER9ayojmidNazq2sCSWDIpWCYYSD6oHHI+v1qydN8B2VAN0tcbuPhX6QM/vqxHRp5nmbRv27d3fbMx+dbZoNdnTqq7VED2BOJ9vb8OK5d13pL6e6VaMyykEn0kmOczXVarHi3wy18+cjCVSNhxIBJ+ImBzQVHV6bfBtspRVVNxIXbHO4MdwlpIxmcZqT0zpf2hkso0qJd3huTghQRxAUZiSCewAk+H/C9y7u8wFLTL8Xc5kbflI54giJq/6fTrbQIghVEAfIfz3oKf1L+i+xdTaXZhO4K4BUkfDMRME/6VK/o/0Y01u9pCw8yxd9Sg48t/VaYDGCh2zAEowztJq1Uj6vcGn1NjUEhVcfZ7p4GTutMx9lYOonjzm98g8FJOo+D9PdltptsZJZDEn3Kn0/ummH9b2P8A1rX/AM1/zrOx1C25hLiMfZWBP7jQV3w94OFpy97LKxCDGwiMPGT+B4is/HfUzbtJbUkG4STHO1eR+JIrde8a21LforxCqzEgW42L5ktBuT/w37T6eMidXVetqVul7Fq4llnw9xQ58uZKoVOTGBOcVz8ynu9fwWveI259Y+6D4D6dcDteZfQywrHkmZkd4+f+Pa0dX0KXrRW4SEHqPHC5zPb3pd1fxXb0txbbIcxEPZUQZzD3FMSpEkAYOak6nxAiLZZg36Y+lRDtEEyFtbtwAj4Z5Bq76eecM/C6tqZ2/qx6ue9QvNqL58tSw+FFUEnYuF+ZxmaeeC+hv5xuXbbKqL6dykSx7gN7DM/OrBoep2xYF1LWzfcKKkbSzltgkEAiY3HGADzFS+tdXXTWjcYricM+2QASYMEkwOAJq74te7Hkam6KNvMza3rCfRSvR9eW6tvZDO/KK6tsA27izLj0gjjkkAczTSrExOGa9OrTm1UWFFFFVzFFH8/zFFAUUURQI/FeptHTXQxBYQAMSHMERj2z9Jrn+l0O9SxYIIYqWB2uy8oG43VefEnhIXy11GbzYwpjaY4GeJ+sUg6223Rae06+XcRjKkjcVhhvhcQT7/60CXUtuS237JQ+5K5/LaycVM8OeHU1lzZdUNaUBmU9+wHvmDJH55rdpei3DpTcQG75jbfLAJKEff8AriMdmNXTw30Qaa1H33gufn+r9BJFBh/VmotY095XQcW9QGdh2gXw2+Bz6w5mfVEAb9EdXv8A0wsbIM+Wbm6e0bhFMjRQVrqel1LahSheNxNuVSFhHDneqEKG3KFDyZEwRK1F6/0667EJaZybdkWhcLRbabpcG5bM/dtlyXMwuWO0GV4z6vqbB0v2ZQRcvi3clWYgH4Sdqnak/ETGOCO6Dw3401b9P8+6bRvealvbdhJJS3j9GsKdxLNlto3EhSCi8p0735e+jxtVE0zFMfLFu3W/T3/ee8pGv6Nee1ZRLRxZZQjLK27r3B6m8xXDCFM5bAwRuXfZvC9plsbXQoQzCCF4nn9GAuflP1NVDSeMNbc6X5q+W9/Yq/oUNy4Ga0xVygWJZzbIhdoJYEQKk+B/Et921J1jt5SW1dXdCqLta8LpNxtLp4iFkEHgkHDAKdOKZvc1/G1a2n5c0xm9+v5yvle1TP7TaqzZvveVGZdEurt2yhstIFw3rbet5NuLUwMG4AfiFZ6TVa0ai5p7rZ8otafdaU3AEW3uC+Ti4Lq+Y3xKgvoCrSsdXgW+iub+Gf6Qrt/XLp2fcrEwfIIBBW4ygMp2hSEJBlxkQziWDBfEl3zbCtfI2taVkW15gcPcuWSb1+zaa2h3rtXabclH3ABgqBeKK5n0zxvqH1tuw2otQ10qQVt/Cl24rITvDh2D21jbygIkFzXTKArF0DAhgCCCCCJBHEEfP2rKigg/1Bpv+Xs/9tP8q2abpVm2263ato3uqKDH1AmpVFBUer+Hkt2HF+/YS0zN67lr1KX3AQ5uwCASBiPlWrV6excsai4mosPZdnDOtjzril+VVrbElgGkQpgR2FWPrdu41vbbt79xhovvYIHMi5bBYGY4jvSLqXQr9/RPpzZCnfbZN2quXmlXDkm5cXeIKgYMwxgrArn5VPZ7fjtfj5sekfb0btL1bSap/tFu8y7Wtgl0e2pg3UVV81Fkl7pXE52DvnXpOuaS9ZtpZvMgsWhfR7tq4qeVbUKbjG6qKyhWBMEcg0g8N/0eaixZvrcVBcuC1tdLpO02rzXVINxHPLSREHYBEktW3R/0Xtp7WoWwV3XNPqNMP7pAUcRZL+Vp1ZzgbmLSDMTJrW2HDz9TjnBjc6v09rWx9bpytu1d9FggEekkuiKztuRFeAJzJiRU7S6+1cX7Pvvi5cY3A1zTX7SsysLhA85FBXGU3SVkT3qu9U8D6u8HhVQulwPOoDI7Muq2ttFjcp8zUN8LAAdiRl50zoF4aqzda2yLb3zv1t/UTuWAFS8IU/MZ7d6bIWfEak2vVib9M5SF8R6S8yWxq7R1C7SrLgEuSoABJDBipBTcTxwSpqXc8ZaNbnltqbQaCYLcbSAQTwDJAg5/I0m6b4Fe1q1v71kbCzgtuchtWXUyeCL1rkmdhwIFe6jwIzapb+5dwuNcLy2+PtFi6qc8eUj2+Y9XEVbOU1TVxK40UCiqyKKKKAooooPYpOnhSwSzXF8x2bcWcnnmABgLnj85oooG6/Kiiig9iivKKDVf0aOQWUEjgntlW/8A0qn8BWC9NtBdvlptwIIBEABRg/sgD8KKKDC10iwqIi2bYRNpRQigLtkrAAgQSSPYmvP6ksf+jb7j4RwW8wjj9f1R75oooNur6dbuiLttHEMsMoPpYbWXPYjBHevNXoLdyPMto8BgCVBIDDawBPEgwfcUUUGr+qbHmLc8m35iyFfYu5ZEGGiRIAH0ArRc8OaRmtudPaLWwoQ7FlQh3qB7bSSR7EzXtFETLGgtrs2Iq+WpRIAG1DtlVjgEquP2R7VvNFFFeE17RRQFexRRQFeRRRQBooooCvYoooPIoFFFATRRRQFFFFAURRRQf//Z">
            <a:hlinkClick r:id="rId3"/>
          </p:cNvPr>
          <p:cNvSpPr>
            <a:spLocks noChangeAspect="1" noChangeArrowheads="1"/>
          </p:cNvSpPr>
          <p:nvPr/>
        </p:nvSpPr>
        <p:spPr bwMode="auto">
          <a:xfrm>
            <a:off x="0" y="-944563"/>
            <a:ext cx="3228975" cy="19812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028" name="AutoShape 4" descr="data:image/jpeg;base64,/9j/4AAQSkZJRgABAQAAAQABAAD/2wCEAAkGBhQSERQUEhQWFRUWFxwXFxcYGBscGBoYHR8aHB0YGxcXHSYeHR0jHB4dHy8gJCcpLCwtHB4xNTAtNSYrLCkBCQoKDgwOFg8PFC0cHBwsLyouKSwsKSksKTUqLDIsLCksLCwuLSwpKSkpKSksKSwpKSwvLCwpKSkpLCwpLCksKf/AABEIAKYBDwMBIgACEQEDEQH/xAAbAAACAgMBAAAAAAAAAAAAAAAABQQGAgMHAf/EAEEQAAIBAwMCBAMEBggFBQAAAAECEQADIQQSMQVBBhMiUTJhcRRCgZEjUmKhwfAHFRYzsdHh8UNUcpPSU4KSlLL/xAAYAQEBAQEBAAAAAAAAAAAAAAAAAQIDBP/EACsRAQABAwMCBAUFAAAAAAAAAAABAhExAxIhQVEEE2GhFCKB0fAycZHB4f/aAAwDAQACEQMRAD8A7jRRRQeGvKKKAooooCiiigKKKKAooooCiiigKKKKAiiisL15UUs5CqoJZiQAABJJJwABmaDOijdS/rvVvs1lruwvt7D/ABJgwo5LQYEnNSZtF5booq1Koopi8yYUVXdB4xF0OVtMnlgFluHaw9W3MKQPvZYgAqZgBmXd0/xSt26yBRCJccw25hsfZta2okEiGAme0ViNSmer0VeC16b3oxnB5NFKtD4ht3XZFkkMAsA+pSiuWMgbQCdpHY7Z+ICl7eMCbttVtptulQpa8FYq1xrci2y7pAG6DBM7RkUnUp7pT4PWmZjbjnm0Z/dZa9qvafxaHuogsvtfgnmNwXdtAPpzJkgrgEZxYK1TVFWHPV0K9KYiuLXFFFFacRNAopN1rxTa05Cn1vIlByBHxZx/n+FBK631E2LD3ApYgQAOATgE/KeYpfo/FyXLN24EYG0oJngsRhQfqI4FVfxN4mOpIVJW2Ox5Y4yR8sx9akeHPEC6bTXeGcuISQJBAE8SYj/agh6HxNc+1LduOYJAcDjZJO0CDgTPv881f+n9YtXyfKbdtAJMGBMwM9/lVe8U9WttYQWgrPfCjA9WyfcZ+IQO2Kf9F6Z9nsLbmSJJMRJJkmgYV4a9rw0HlFFFAUUUUBRNFFAUUUUBRRFFAGiiigKKKDQFadZo0uoUuLuRhkfvBBGQQQCCMgwRkVuooKQvhfR6LYl7SWbtj4V1BsWi1oAGBqCE+EAR53t8cRvex6zw1p7mnOn8tbdozC21VQCZ9QAEAgndxzTSq++kfQh3si7esE7msL6mtDEmwOSgyTaz+xEbGkxExaWqK6qKoqpm0wlaXwzbtLcW2zoHUIdkLtUNcaF2j0/3hEjIgEQc1B1yaTSOrXtV5BulwN10IHYg7mgkCcgyAIIX3y/0mrW6gdGDK3BH+XIIOCDx3qq/0geFrusOmNptotOzOMbmEAwu6ADKiGJgGDBjGdlPZ2nxOrN5mrOU3p9/RIPNS8pQ3GK3Aw8sbba7kFxfSyhEBMk5UyZUxFXT6NQ19tRcUads7iybGCi8w8sgbibZkjaTE/OoWj8H3U0C6UjdLOjnzrhXyntm1geYpIggi3IAAMQ0Goum8DXm09zT3jK3HR2uptS5ua29i8XV2vJ/chNoQL6m+7G4NlPYjxOrF53TyZ9I6Hor1wm2bnmWmsv67bW2UAjaAty2voY2jwOxAiIq4VTfAvg06F3MAeagDhPLCBkd9voS2DOxp3bjPqBAhZuRNWmmKcQzq6+pq231XsBRRRWnEVQPGZttqjud5CKPSqsF5wfUD3JI+Y54q33+qOt3yxYuMDBDiNv7UntHaeSY+dc466oGouwZBcn8TkgnvBx+FBqOgJE25uiYOxHkExEgjv2+cj646jQ3LYUujKG+HcIn+fnWm2CSAO+OffHPtTDU2xsRTdU7C0yWJUnaNirHAg+0k9ooJfhe1aa4oafNNxduDAVYYkEfeMEZ4ma6TXKdJ+idbiXklDIkOP3bcg8Ef711HSXt6I2PUob889/40G+sZr0mvJoCiiiKANFE0UBQaKKArC/fVFZ3ZVVQWZmIAAGSSTgADJNZ1jdshlKsAysCCCAQQcEEHkEdqBP/AG10H/O6X/v2v/Oj+22g/wCd0v8A9i1/51ivSLum2/ZG3WVWPszsYxtA8q6ZZIUEBDKHHwZJndL6ut4EbXt3FAL2rmHSfcTDDBAdSVJVgCYMB5f65aFpbiutxXIFvYwIcsQBDAxE8tMDvUW74iKuFNuQGRGZXGHZkVoVoLKpdAWHckEAiDP1nTEu5YQ0p6gBuhHDhdxE7dw4+dadXpbbXUa5dMhptIWUAMBkrADE7ZmScFuATXOrd0evSnQiI3xfPf0ta31z/jJ+qr562U9TwWfsFUR3zLSy+nmCCYETqvdeQO6r6haUNcInklgiIAPW7MpWB3EcmK3tpbSXEeVQw6KsqqsbhVziMsSk459X4RdYdPpZd7qaYOi2l3NbRRt8xhsD43etjGRgY5m/MkTodpx7359sf31y6d1zfvFxRaNtFdj5iskEuDDqextsDIHatF3xOAisLTsHL7AJnanLMCJUz93LRmMNG7p9jTwrK6XfOYOGLKwuOufMWPSWAAyvAUe1Q9Z0nSPaVXvDYi3Hnfb+EOrXCWI+FSAp7Cc5AIzO+zrTPhZrvMWj69uet8+uDHofVPtFoXNhSfqQcAypZRK5wYzTCknh37HbRvst601t7sem4jKH2KPLUr32qDtMmmlzX21babiBseksAfVu245ztaPfa3sa3Te3OXl1vL3z5f6ehVreivauXNTpB+kYTcslttq8wGGJg7LkCPMAyMMDAK1rxFp26jd05sWyrrY1KN5qAHT3WW2oFyQdreqQBIdZI3LBq9DX24JFxIDbJ3LAckLtmfi3ECOZIHNLeodLt3ry3LVwW9VaXDrBJtsWi3dTl7TMCYkGVJVlIJrTkozeF3HS/LW1cW+NZdZBZVkJJuMvmb/LUjbY3bbjKAdqwG9KlVr/AAk/9XastbvHUu+5rX2cNuAOpNsg2bVsOzeaSWyV9AIEba6r0rq7OTbvW/JvLJKbtysoMeZbeBvTjsGWRuAkSymg5X0jwe9rS9QKoxZ7FzTW7f2ZbZY3LVphtZQCV812UlmcekEsNjEu+u9LvALvR7n6bVOu1TcO1iTaXkbZO1fiXbyGTbuW817Qc38OdIKX70WtYpuJeKlrjBTKWSqy1pQGh9qs7bl8nbPxARfDPh/VWNXpfPtsfLYJuHmuip5NxWIcALE+Wo3D37EbepV4T+6gWeJ74XSXp7oVHEy2Bz865axp74n8SHUsFSRaXj9r9oj/AAHzNJtPY3sFBAwSSeAACxJ/AUEy1pWs7muAqQpC8ElnUwQZjAYGRMT+NLyakaq8sBUnapJBPxEkKCSOBwMD25NRqANdZ6Ko+z2YmPLXkg9h3GDXJjXWujWSmntKwyEWRzmB70E015RRQFFFFAUCiigKKKBQFFFFAVC6n0a1qAPMB3LlLiErcQyD6XUhlnaJgwYgyKm0UCM63UaWfPVtRakbbtpCbwB2j9LZtj1ZJO60OOVESea+MfCl3U6u5qNHpUvo+1rd1Bp2Ryq7w0sjbpvkq0t6lAXAAauzUp1XQfWbunuGzdJlsbrVzEfpLW4THIKsrT3IkEEOutXrV1baaa89mzqbT2fLFsothLCptXdcBw+7EUp6n4V1mpa1dJuK8JuDAhgPO1Cj9JY1NtpWzfZyox6FE5irnpevkOtrVJ5F1yQud1q4RJi3dgZ2jdtYKeYBgw4oOfajwdqG0+mso21rQ1SeaQysvmW7i23DLfYwWIknexwTBmV2j8Na/TaK5bVXd3+1EKrITb32hbtlLjBCreZ6vRA2uxORFdRooOd+EPDuqt2lS6lyRrzel2B/R+SAW7cuSIiSZPeamnw9dtKENk3lXS6GyQuzY5stqPNBW4CCuxgQpAksoBU+pbvRQcv6d4AubHsjS27DEWW83c5QlL5d19NzewhVKrKf3jeoY2sfAXhi/pdUzXLe1Tpltl/LsruuLdd8m25PwOoHIO0zGxQegV5QQurdHt6hQt0H0MHR1JV0ccMriCp5GOQSDIJFQ9F1O5bueTqljgWr4jZewTBA+C7gyvwnlT90Oaqfj3qcWxYKKy3VO/eAylcYgz3Mz2gRQWyiqfoeoHp1hDec3dHtLHVF2ZrZMQrqRudCcK4lhKhhy5eeGvEVrXaZNRZnY8wCMiCVII98UDSqb4y8Sf8ABst7F2U/koIyDgGRXvirru679mGFMLcYEDLbY98L3Hf5VTHSCR7EjiOMcdvpQTEcXiFfFwmA/wCsTEeYIkmfvA98g81h0zFyTwgLMByQBBX5SCRPb8p0WLLOwVBLMYAkDP1JAqfq+psLjAMGTAYQNr/rTAEgtJ/GZ70C015U+50/eFayjmR6hIaDJECAGjAkkYkScgnfpPD7XmK2Dv2mHJwowSGBEypII9+/HAaei9HbU3Ni4Ayx9lmPxOePrXVEUKABwBH8/hSzw50Maa1tMF2MuRwew57R/GmtAUUUUBQKBRQFFFAoCiiigJoooFAUUTRQFFFAoNWp0yXFKXFV0OCrAMp+obBpO+j1GmLNYJ1FkKI07keYpG4ny7z/ABTKjZc4jDAemnooFBF6f1NLwJWQVMOjDa6H2ZTkYIM8EEEEggmVUHX9Gt3SHIKXQIW8kC4vMQ0GVkk7WBUzkGoP9aXtNjVLutzA1FsYVcw15PuQB6rg9A59IkKDw1WvEni46e4LdtVZoliSYE8CBz78+1WK3fVlDqwKkbgwIKkHuCOQR3qh37xu67zrWwy220GBIeFKTABIWQfUYH+NBM0ni3U6i4Es27akzk7iODycR+Rq5ie/P8/urXp7QRQAqp3IWAJ79v31soCaT3vC9u5e826z3P1UYjauZxABj5f40xbX2xuBuINolvUMD3Pt/rVf6v43topFj9I5xMEKPnJGfkBQZ+MNTo2stptUvmKwzaWfwypG0jkT7Ajiqf0Hq1npyPZ0Vp0F19+y44dbZChSymA53BVkMxAIx3qDqNQzsWc7mJkk9zWltEzkG2PUgLcwNoEsCYMAgD8Y96zVeI4ddKKaqrVcXv8Azbj6XyntBBuXZdrhMAkiYMF2IzzgAcw3tUfVajexaAJ7DgfxP1OTW1dVafbbPmKyrhiBGTJledoY8hiflUnT6byQbl1dwwtvEq0hpdQwAbaPfEkSKsTdiqmaZtMWaNKPLAunmR5a/rRyx/YER859pqLbtk4AJgdhOPfFSeppDlt4dWna4ETH3dv3Y4jiIjFXnwj4fW1bW60NccTPICnIA/CJP17VWVH0nTHa6lvYysxESrAxME9jAzJHEGuqaPRraQIgAUfz+J+dar/Tg161dkhrYYf9SsOD3wQDUugKKK9FB5RRRQFFFFAUVi91VjcQJxnH4ZrKaAopVf8AE+nQEm4DlhAByViQMQTkd/41XtV41vXZGmtERydpdu0YGAecGeRQXK/qEQS7BQOSTH7zVa0/jgM7gqiqswxcjcJAG2V57xVPfztTcyGuOBBkZAH5BR+VFjppchUdC0wRMRPsWjd844+maDofTutlwpfy1VwxUrcBgLAIM8me4xkUzs31cSjBh7gyPzHzrl17SQqo3oUEuWcjc2BxbBLYEwO+8yRNbdDfu2/Vp721T2ZgPV+qVb0yeQeCO9B0+iue6bxlqQ2xisloJKepcwcKQMfP2rL+3N9WfCEbyQGBkCSNsqQMe8e/NB0CiqtqvHSq+xLLOQ205Gf+kCZnt71Z7byAYIkTBGR8o96DKomt6tasgm46rBAImTJ4wM/PiovifqT2NOXtgEyFkzgHE4rm1vVSzG5ucP8AHn1EzIMkESD7iPpQTes6437hTR/oRcaGQkm3cJPxMgMITyWXMTIbikGq8dDTXrTPus3GYIo5RVwJ8zCm3PMwcyVFPLVryQbsq4MpbyMkqQzMoMjapgg5lhSLxB0jS6kTcsgFQSW3HdiTAIiEBJ9OeeaLETM2hYeoeLruptqGARcn0SN/zInA+X8jO6u7YpvEMba4DEKGCz62YgSTAEdzyIpf02wiWUba021VSrNuDNAjJExzKkngZArTculjLGT7n+fapGGq7bpthuOiI+NkT3llZh/7UJaf8vpWGp05RipIMRkTGQCORPBrK1psBnO1MxGWaJEKPriTA+vFb7mptHaQjMQoWGIC+kAAkCSwPJEj2k1WGnp4G5mInYhcDtIIAn5SeO+B3NY3ddcbDXHI9ixj8uKmabU+YlxXwAocsqiQoI9ECB6iR3GR7E1GV7IPwXD9XUT8jCyPwPb54DHp+ktXLqec5tqJO4DvERwcH+ArQREjnPbv2mpLBXUlV2sokgElWHcjcSQRzEnE8RUapZqapmIiZw22tY6KQrEAmce4kAg9jk5FdZ0Qbyk8z49o3fWM4rmPh/QNe1FtVjDBzORtUgmfeuq1WRRRRQFFE0fz/M0BRUDrXV101vzGBPqCgDkk/wC1ILvjWNQowtnYCdyncSRI4Ejt7iM0FurwsPeqRq/GV5C/wFWny2UAjgdw+I+ec8DFVMuSZJJJ5JMk9pPvigb+K9cbupuYIVT5YEyPTz8s8xUHU9Vu3AFe47AGYJ71dukdHTUaFVdjLsbhIIkPJmMR9RHc/WvD4BsbY3XN0D1AiJjJ2kRn2/KKCoXbG+3a24CqQxZlCg7mJ7zPyj9WORWrqLbW8ofDbYgH9Ykj1n/qAUiOABHvW7rfRW095rcFhyhjJX/McGrpc8JobNwQov3BLOZYBiZO2eB2xxQUFuoXCCC7EERBM49s1HNWW34B1BmWtrBjkmRHOB74zWN3wPqE2HDSwDBYlRPPqIDUCfqn98/bIAA7AAQv4CAfnNRad9W8NahS91rfpLMxIYMRkkk94798c1G0PhvUXgCls7W4YkBeOfePmBQe3dUqhWdFa5tQiS5EALBcbgDKj4Y788Uua4S25skncZ7mZM/U1aepeB77M7q1tpOFyMREZwI4qq3LZUkMCGGCCIIPtB4oJvUL7C6HWFH/AAyhxtEhSCCcxzOZkYqwaLxZdtog2eapj1TuaYEoeSDORM4OJHCLR2DcsusBmUjYI9QJMmIMmYI2wc5xWXQ7BbzG3FFCQW9ULu+8dvsAxHzigYazqV+8JvsVtBYuLbzMGYO2QjE7V9URilms01u05tulwRHq3CTI52lQCPkDyDk091vU9Mum+y2JuljAYyAHJwxOJzHAikOt0jG4wgqEAWX9GB6VYzAG6MD/AFNBo1WoVgirMICJaJMmYgYABkgZOTmo1npjOdxIIU4llRQeeGYbjGe/0Fbb2nKxlSDwVMg/xB+RAIxjitujb03F7FCY/aUgg+8gT++pMRLdNdVF9s2/PZ5rLghFDSFXtxuPxEYHsonvFar1hl27hG5QwyD6TwccfjWFTLdu2mzzAW3QzBWAAUn3jLFc4IAMZ5qsMtLclG3qpRFKgkerc24ooYZENLfQN8qgU1Fu2LXDOouAwphhuWPWdrCQRtEH7zcVGHUoEW1VATLDLBsRBFwkbcmAffvE0GSXSljDFSzkiDysMjbvkMgf9T+wiDTWw9u6uxvQYZl2r6VYCSQA0wwUSsGCuIFRClpSQS7/ALSwq/hvWT9cfSg39OZUVneIYi3HcqSvmRjB2kQZ717o+li+4t2mJf3YHaw7sNolQD+sMiMg4qNdu79iIsAYVZklmIkk4kkwO2AB2roPhXoH2a2S8G48Fv2RmFn8T+NB74Z8OfZVYsVZ2PxDsuIGfnmndFFB7XlFFAURRRQIPGGpAt27ZXcLtxVPOIM/dIkzGJE545FP1/TWNxEG3fIsswJ2lxgTkwSm38QfYxefEnT3v2wltRuLSHJjZGZEZk8YqsarR3NHfTZu1Fx1G4MhIJG0+kzk+nvMUC2+raNjbaGuRLDlFHAMYlozJxBAg1DtIEQOyhizFVVpiFA3MQCCckKM/rHsKeeMXe1qPS8bxvMAKwn0wzLlhAxPzpTb6pMB1DEgIxbI27p4EHd+1M/iZoN+j8TXLMCyFRRkpllJJkn1HcPaJ7cmrF4N65evO63CWG3cGIiDIEYxB/gfeqXdXZcIH3XMTB+FsT78Cav/AIW8SHUSjIqlckqYBniFJn3mge3dMrMrMJZCSp9iRB4+VRusdUXT2muNmMKPdjwPzqH1qzfW3ddLpMAsqAIsCP1jkgc9iY5rndvfeYgvmCxLsYxn5/4e9A20nim62pt3LtyEDGR90KZnCjMe5k1crHijTOWC3B6YJww7gYJGckVzoRayCr3DwR6lTjvwzTPuBjmcCdRMglLRzJBtW894+HH4f6UDjqPXdYAwm4qKxhim19s4kx7Rx755FTvC3iW4XFu+fQQFVisQ3AEgR6vn3qtPcBJu22cOPi3EboOJDrE9gQQMVqXX3AZFx54+JuPbmg6b1jr1rTKS5BaJCAjcR7ge3z4pS3hwaxzevobQIUIqsNxGcv6YnI4+lZ9J8NWLmmslwzQs+pmGWyRAIwCMfIUs8Udf2XTbQsVChWG91/IqfYjP1mREAn6jpVW6NNZMjeoLmJNzIn04CqD9cEn5bFuK4ugXBscbzBIeVGf0ZgOGy2CTwaj20AtvdRLggQGdgR6vQ0EKJMEwfriRWHTLYhy7hEMWyYO7IJ9O0dgMgwCDB5oIt7W2tPtuS1w7htXZADAg7mzlRyB34PzZajRMukRrjxvffbQ7iSIIYzwJLTn+JqudU639kt/aNqubbIwR+GO4SuO5E/6wQb5a6jp+q6S1qrbkWUDi4kHcjEDBC/eUwfYg+xqc3bmadsREc83m+e3HS3uqtnUQCGUOOQCYg4yCM5GCAROPYVN09pCD5JPmsSoV+dpEekxt3EMRkzAMZIo1fSEDAWrpuAhmLeWwVVUbue5jt9PeozXVQRbJLEQXIgjJwg7SIk85PFVhnZ0YVgbpUCT6AwYsQMA+WTCkkZmSJieaOphmuthiUAVvTHwwpaBhQTwOBioJp/pNHqL9vdZVl2gB33EF2QAKB97A7cEnnAABNpL7K4Nud3aOTBBiB+GKY9QGW80lk3em6qyVMmULYDQZBk9pHOcbd+7ctenc1wuFlBDRHDFV3NuJgAn7rfShum6nTKbhRrYPpJle+BiZ+hjFBh06wFu22W6hAYN98NAyfQBJ9IOASDkTWL6Tc+9V3ozerbuG0k5BOw7RJkEA4HerJa6XYsKLupfa9wKV25z8RIUKYJ4PIyYImqhcgOfLJiSFPDbTgDHyxHegudnoNm3qbLoDtlIyCC5FzJHI+EHgCZq3TVG8NdB1MqzqVTcrw5IO5TO7bzxuGYmfxq80BRRRQFFFFAUUUUBWjXa+3ZQ3LrqiDlmMD/c+1a+ra4WrLuWCwp2k59UGAB3zGK5hr9f9pUJqt1wDgzDLPtEAkHInHI4OJN7cZb04omuIrm1PW3MsOo9aXU3GujbBJyoIkDiQTzFbLllbXxbbjywKy21YiCcDcZJiCVgDmap/VvCeotau2NNqGGnceYy+Y67YG7YYEjesARMExIxL7+uFvXXBVrTn1eW/xRwIYel+MspOcmKRe3OV1Nm+fLvt6Xz9bGbvbusWYlGJJaBuDk5JUADaSZwcZ5FWvwl0O9Yuv5iDYRhu5ZTiATjucj2rV4P8MggX7yggiUUjjMh4P0BH+tXKq5q941F3yR5W/BJbaD8MfrTjnjvVI1ji2zW7Ygxsdpkk43KsnC7h9TnMQB1PU29yldxXdiVIDD6Ezmq303wumm1O92LKFLKzbQA0wd3ucgg4zPyotpkp8L+FTeO++jC3HpzBYyM4MxE/Was39jtLEeV8p3NP1ndzTcXARIIj3BER9ayojmidNazq2sCSWDIpWCYYSD6oHHI+v1qydN8B2VAN0tcbuPhX6QM/vqxHRp5nmbRv27d3fbMx+dbZoNdnTqq7VED2BOJ9vb8OK5d13pL6e6VaMyykEn0kmOczXVarHi3wy18+cjCVSNhxIBJ+ImBzQVHV6bfBtspRVVNxIXbHO4MdwlpIxmcZqT0zpf2hkso0qJd3huTghQRxAUZiSCewAk+H/C9y7u8wFLTL8Xc5kbflI54giJq/6fTrbQIghVEAfIfz3oKf1L+i+xdTaXZhO4K4BUkfDMRME/6VK/o/0Y01u9pCw8yxd9Sg48t/VaYDGCh2zAEowztJq1Uj6vcGn1NjUEhVcfZ7p4GTutMx9lYOonjzm98g8FJOo+D9PdltptsZJZDEn3Kn0/ummH9b2P8A1rX/AM1/zrOx1C25hLiMfZWBP7jQV3w94OFpy97LKxCDGwiMPGT+B4is/HfUzbtJbUkG4STHO1eR+JIrde8a21LforxCqzEgW42L5ktBuT/w37T6eMidXVetqVul7Fq4llnw9xQ58uZKoVOTGBOcVz8ynu9fwWveI259Y+6D4D6dcDteZfQywrHkmZkd4+f+Pa0dX0KXrRW4SEHqPHC5zPb3pd1fxXb0txbbIcxEPZUQZzD3FMSpEkAYOak6nxAiLZZg36Y+lRDtEEyFtbtwAj4Z5Bq76eecM/C6tqZ2/qx6ue9QvNqL58tSw+FFUEnYuF+ZxmaeeC+hv5xuXbbKqL6dykSx7gN7DM/OrBoep2xYF1LWzfcKKkbSzltgkEAiY3HGADzFS+tdXXTWjcYricM+2QASYMEkwOAJq74te7Hkam6KNvMza3rCfRSvR9eW6tvZDO/KK6tsA27izLj0gjjkkAczTSrExOGa9OrTm1UWFFFFVzFFH8/zFFAUUURQI/FeptHTXQxBYQAMSHMERj2z9Jrn+l0O9SxYIIYqWB2uy8oG43VefEnhIXy11GbzYwpjaY4GeJ+sUg6223Rae06+XcRjKkjcVhhvhcQT7/60CXUtuS237JQ+5K5/LaycVM8OeHU1lzZdUNaUBmU9+wHvmDJH55rdpei3DpTcQG75jbfLAJKEff8AriMdmNXTw30Qaa1H33gufn+r9BJFBh/VmotY095XQcW9QGdh2gXw2+Bz6w5mfVEAb9EdXv8A0wsbIM+Wbm6e0bhFMjRQVrqel1LahSheNxNuVSFhHDneqEKG3KFDyZEwRK1F6/0667EJaZybdkWhcLRbabpcG5bM/dtlyXMwuWO0GV4z6vqbB0v2ZQRcvi3clWYgH4Sdqnak/ETGOCO6Dw3401b9P8+6bRvealvbdhJJS3j9GsKdxLNlto3EhSCi8p0735e+jxtVE0zFMfLFu3W/T3/ee8pGv6Nee1ZRLRxZZQjLK27r3B6m8xXDCFM5bAwRuXfZvC9plsbXQoQzCCF4nn9GAuflP1NVDSeMNbc6X5q+W9/Yq/oUNy4Ga0xVygWJZzbIhdoJYEQKk+B/Et921J1jt5SW1dXdCqLta8LpNxtLp4iFkEHgkHDAKdOKZvc1/G1a2n5c0xm9+v5yvle1TP7TaqzZvveVGZdEurt2yhstIFw3rbet5NuLUwMG4AfiFZ6TVa0ai5p7rZ8otafdaU3AEW3uC+Ti4Lq+Y3xKgvoCrSsdXgW+iub+Gf6Qrt/XLp2fcrEwfIIBBW4ygMp2hSEJBlxkQziWDBfEl3zbCtfI2taVkW15gcPcuWSb1+zaa2h3rtXabclH3ABgqBeKK5n0zxvqH1tuw2otQ10qQVt/Cl24rITvDh2D21jbygIkFzXTKArF0DAhgCCCCCJBHEEfP2rKigg/1Bpv+Xs/9tP8q2abpVm2263ato3uqKDH1AmpVFBUer+Hkt2HF+/YS0zN67lr1KX3AQ5uwCASBiPlWrV6excsai4mosPZdnDOtjzril+VVrbElgGkQpgR2FWPrdu41vbbt79xhovvYIHMi5bBYGY4jvSLqXQr9/RPpzZCnfbZN2quXmlXDkm5cXeIKgYMwxgrArn5VPZ7fjtfj5sekfb0btL1bSap/tFu8y7Wtgl0e2pg3UVV81Fkl7pXE52DvnXpOuaS9ZtpZvMgsWhfR7tq4qeVbUKbjG6qKyhWBMEcg0g8N/0eaixZvrcVBcuC1tdLpO02rzXVINxHPLSREHYBEktW3R/0Xtp7WoWwV3XNPqNMP7pAUcRZL+Vp1ZzgbmLSDMTJrW2HDz9TjnBjc6v09rWx9bpytu1d9FggEekkuiKztuRFeAJzJiRU7S6+1cX7Pvvi5cY3A1zTX7SsysLhA85FBXGU3SVkT3qu9U8D6u8HhVQulwPOoDI7Muq2ttFjcp8zUN8LAAdiRl50zoF4aqzda2yLb3zv1t/UTuWAFS8IU/MZ7d6bIWfEak2vVib9M5SF8R6S8yWxq7R1C7SrLgEuSoABJDBipBTcTxwSpqXc8ZaNbnltqbQaCYLcbSAQTwDJAg5/I0m6b4Fe1q1v71kbCzgtuchtWXUyeCL1rkmdhwIFe6jwIzapb+5dwuNcLy2+PtFi6qc8eUj2+Y9XEVbOU1TVxK40UCiqyKKKKAooooPYpOnhSwSzXF8x2bcWcnnmABgLnj85oooG6/Kiiig9iivKKDVf0aOQWUEjgntlW/8A0qn8BWC9NtBdvlptwIIBEABRg/sgD8KKKDC10iwqIi2bYRNpRQigLtkrAAgQSSPYmvP6ksf+jb7j4RwW8wjj9f1R75oooNur6dbuiLttHEMsMoPpYbWXPYjBHevNXoLdyPMto8BgCVBIDDawBPEgwfcUUUGr+qbHmLc8m35iyFfYu5ZEGGiRIAH0ArRc8OaRmtudPaLWwoQ7FlQh3qB7bSSR7EzXtFETLGgtrs2Iq+WpRIAG1DtlVjgEquP2R7VvNFFFeE17RRQFexRRQFeRRRQBooooCvYoooPIoFFFATRRRQFFFFAURRRQf//Z">
            <a:hlinkClick r:id="rId3"/>
          </p:cNvPr>
          <p:cNvSpPr>
            <a:spLocks noChangeAspect="1" noChangeArrowheads="1"/>
          </p:cNvSpPr>
          <p:nvPr/>
        </p:nvSpPr>
        <p:spPr bwMode="auto">
          <a:xfrm>
            <a:off x="0" y="-944563"/>
            <a:ext cx="3228975" cy="19812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descr="C:\Users\teramae\Pictures\無題.png"/>
          <p:cNvPicPr>
            <a:picLocks noChangeAspect="1" noChangeArrowheads="1"/>
          </p:cNvPicPr>
          <p:nvPr/>
        </p:nvPicPr>
        <p:blipFill>
          <a:blip r:embed="rId4" cstate="print"/>
          <a:srcRect/>
          <a:stretch>
            <a:fillRect/>
          </a:stretch>
        </p:blipFill>
        <p:spPr bwMode="auto">
          <a:xfrm>
            <a:off x="222457" y="826614"/>
            <a:ext cx="8598015" cy="526668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4249</Words>
  <Application>Microsoft Office PowerPoint</Application>
  <PresentationFormat>画面に合わせる (4:3)</PresentationFormat>
  <Paragraphs>303</Paragraphs>
  <Slides>71</Slides>
  <Notes>71</Notes>
  <HiddenSlides>15</HiddenSlides>
  <MMClips>0</MMClips>
  <ScaleCrop>false</ScaleCrop>
  <HeadingPairs>
    <vt:vector size="4" baseType="variant">
      <vt:variant>
        <vt:lpstr>テーマ</vt:lpstr>
      </vt:variant>
      <vt:variant>
        <vt:i4>1</vt:i4>
      </vt:variant>
      <vt:variant>
        <vt:lpstr>スライド タイトル</vt:lpstr>
      </vt:variant>
      <vt:variant>
        <vt:i4>71</vt:i4>
      </vt:variant>
    </vt:vector>
  </HeadingPairs>
  <TitlesOfParts>
    <vt:vector size="72" baseType="lpstr">
      <vt:lpstr>Office テーマ</vt:lpstr>
      <vt:lpstr>都市環境情報論</vt:lpstr>
      <vt:lpstr>都市環境情報論　第七回  ＰＭ２．５と環境問題</vt:lpstr>
      <vt:lpstr>Tons of Sahara Desert dust crosses the Atlantic to fertilize the Amazon rainforest https://www.youtube.com/watch?v=ygulQJoIe2Y</vt:lpstr>
      <vt:lpstr>PM2.5 （微小粒子状物質）</vt:lpstr>
      <vt:lpstr>ＰＭ２．５問題</vt:lpstr>
      <vt:lpstr>日本の水</vt:lpstr>
      <vt:lpstr>スライド 7</vt:lpstr>
      <vt:lpstr>四大公害</vt:lpstr>
      <vt:lpstr>スライド 9</vt:lpstr>
      <vt:lpstr>スライド 10</vt:lpstr>
      <vt:lpstr>スライド 11</vt:lpstr>
      <vt:lpstr>『検事総長』渡邉文幸　中公新書</vt:lpstr>
      <vt:lpstr>スライド 13</vt:lpstr>
      <vt:lpstr>神岡　ノーベル賞</vt:lpstr>
      <vt:lpstr>スライド 15</vt:lpstr>
      <vt:lpstr>経済発展と公害</vt:lpstr>
      <vt:lpstr>公害病認定数</vt:lpstr>
      <vt:lpstr>公共事業と漁業権</vt:lpstr>
      <vt:lpstr>「自動車と鉄道」論</vt:lpstr>
      <vt:lpstr>電気自動車、自動運転</vt:lpstr>
      <vt:lpstr>産業⇒生活廃棄物</vt:lpstr>
      <vt:lpstr>東京ごみ戦争（杉並ｖｓ江東）</vt:lpstr>
      <vt:lpstr>立地促進立法</vt:lpstr>
      <vt:lpstr>本音の復活</vt:lpstr>
      <vt:lpstr>里山伝説</vt:lpstr>
      <vt:lpstr>スライド 26</vt:lpstr>
      <vt:lpstr>里山の奥山化</vt:lpstr>
      <vt:lpstr>里地・里山論に迎合する マスコミ、学会、自治体</vt:lpstr>
      <vt:lpstr>森林の変遷と国土環境の関係</vt:lpstr>
      <vt:lpstr>森林は二酸化炭素を減少させるのか</vt:lpstr>
      <vt:lpstr>荒れ地生態系の里山</vt:lpstr>
      <vt:lpstr>森林劣化⇒飛砂⇒海岸林（江戸時代）</vt:lpstr>
      <vt:lpstr>陶磁器、薪炭、塩田 ⇒森林劣化の大きな原因</vt:lpstr>
      <vt:lpstr>海岸浸食の再認識 （森林劣化がストップした結果）</vt:lpstr>
      <vt:lpstr>１５世紀からの海岸形成 ⇒飛砂害の増加⇒海岸林の造成</vt:lpstr>
      <vt:lpstr>『森林飽和』</vt:lpstr>
      <vt:lpstr>自然破壊イメージからの脱却</vt:lpstr>
      <vt:lpstr>人類の歴史 　　　　ー人と土地ー</vt:lpstr>
      <vt:lpstr>生命の進化は環境の歴史</vt:lpstr>
      <vt:lpstr>脳の肥大化</vt:lpstr>
      <vt:lpstr>地球の定員：８０～100億人</vt:lpstr>
      <vt:lpstr>豪州は森であった</vt:lpstr>
      <vt:lpstr>稲作社会</vt:lpstr>
      <vt:lpstr>スライド 44</vt:lpstr>
      <vt:lpstr>スライド 45</vt:lpstr>
      <vt:lpstr>　ガラパゴス</vt:lpstr>
      <vt:lpstr>ガラパゴス特別検疫制度</vt:lpstr>
      <vt:lpstr>エコ、サステイナブル、グリーン の氾濫</vt:lpstr>
      <vt:lpstr>低炭素社会に与する学者が答えるべき二つの問題</vt:lpstr>
      <vt:lpstr>[ 田中宇：地球温暖化の終わり ]</vt:lpstr>
      <vt:lpstr>地球寒冷化説</vt:lpstr>
      <vt:lpstr>スライド 52</vt:lpstr>
      <vt:lpstr>温暖化の原因は二酸化炭素？</vt:lpstr>
      <vt:lpstr>トンガでは海面低下</vt:lpstr>
      <vt:lpstr>地球温暖化問題の本質</vt:lpstr>
      <vt:lpstr>人工光合成と温暖化問題</vt:lpstr>
      <vt:lpstr>スライド 57</vt:lpstr>
      <vt:lpstr>http://s-park.wao.ne.jp/archives/1161</vt:lpstr>
      <vt:lpstr>スライド 59</vt:lpstr>
      <vt:lpstr>スライド 60</vt:lpstr>
      <vt:lpstr>スライド 61</vt:lpstr>
      <vt:lpstr>地球温暖化問題 ー異説の紹介ー</vt:lpstr>
      <vt:lpstr>「ホッケーの棒理論」 </vt:lpstr>
      <vt:lpstr>スライド 64</vt:lpstr>
      <vt:lpstr>スライド 65</vt:lpstr>
      <vt:lpstr>スライド 66</vt:lpstr>
      <vt:lpstr>スライド 67</vt:lpstr>
      <vt:lpstr>スライド 68</vt:lpstr>
      <vt:lpstr>途上国の発展を遅らせる温暖化対策 </vt:lpstr>
      <vt:lpstr>スライド 70</vt:lpstr>
      <vt:lpstr>単独覇権主義は欧米中心主義の改訂版と思われたが・・・</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第七回 都市環境</dc:title>
  <dc:creator>teramae</dc:creator>
  <cp:lastModifiedBy>owner</cp:lastModifiedBy>
  <cp:revision>17</cp:revision>
  <dcterms:created xsi:type="dcterms:W3CDTF">2014-02-08T00:16:17Z</dcterms:created>
  <dcterms:modified xsi:type="dcterms:W3CDTF">2015-02-27T13:21:00Z</dcterms:modified>
</cp:coreProperties>
</file>